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2" r:id="rId5"/>
  </p:sldMasterIdLst>
  <p:notesMasterIdLst>
    <p:notesMasterId r:id="rId16"/>
  </p:notesMasterIdLst>
  <p:sldIdLst>
    <p:sldId id="262" r:id="rId6"/>
    <p:sldId id="329" r:id="rId7"/>
    <p:sldId id="315" r:id="rId8"/>
    <p:sldId id="328" r:id="rId9"/>
    <p:sldId id="331" r:id="rId10"/>
    <p:sldId id="318" r:id="rId11"/>
    <p:sldId id="324" r:id="rId12"/>
    <p:sldId id="323" r:id="rId13"/>
    <p:sldId id="327" r:id="rId14"/>
    <p:sldId id="32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4F15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53" autoAdjust="0"/>
    <p:restoredTop sz="94343" autoAdjust="0"/>
  </p:normalViewPr>
  <p:slideViewPr>
    <p:cSldViewPr snapToGrid="0">
      <p:cViewPr varScale="1">
        <p:scale>
          <a:sx n="73" d="100"/>
          <a:sy n="73" d="100"/>
        </p:scale>
        <p:origin x="1032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Apple Pay Selections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38100" dist="25400" dir="5400000" rotWithShape="0">
                <a:srgbClr val="000000">
                  <a:alpha val="45000"/>
                </a:srgbClr>
              </a:outerShdw>
            </a:effectLst>
          </c:spPr>
          <c:marker>
            <c:symbol val="none"/>
          </c:marker>
          <c:cat>
            <c:numRef>
              <c:f>Sheet1!$A$2:$A$15</c:f>
              <c:numCache>
                <c:formatCode>d\-mmm</c:formatCode>
                <c:ptCount val="14"/>
                <c:pt idx="0">
                  <c:v>43666</c:v>
                </c:pt>
                <c:pt idx="1">
                  <c:v>43667</c:v>
                </c:pt>
                <c:pt idx="2">
                  <c:v>43668</c:v>
                </c:pt>
                <c:pt idx="3">
                  <c:v>43669</c:v>
                </c:pt>
                <c:pt idx="4">
                  <c:v>43670</c:v>
                </c:pt>
                <c:pt idx="5">
                  <c:v>43671</c:v>
                </c:pt>
                <c:pt idx="6">
                  <c:v>43672</c:v>
                </c:pt>
                <c:pt idx="7">
                  <c:v>43673</c:v>
                </c:pt>
                <c:pt idx="8">
                  <c:v>43674</c:v>
                </c:pt>
                <c:pt idx="9">
                  <c:v>43675</c:v>
                </c:pt>
                <c:pt idx="10">
                  <c:v>43676</c:v>
                </c:pt>
                <c:pt idx="11">
                  <c:v>43677</c:v>
                </c:pt>
                <c:pt idx="12">
                  <c:v>43678</c:v>
                </c:pt>
                <c:pt idx="13">
                  <c:v>43679</c:v>
                </c:pt>
              </c:numCache>
            </c:numRef>
          </c:cat>
          <c:val>
            <c:numRef>
              <c:f>Sheet1!$B$2:$B$15</c:f>
              <c:numCache>
                <c:formatCode>General</c:formatCode>
                <c:ptCount val="14"/>
                <c:pt idx="0">
                  <c:v>4</c:v>
                </c:pt>
                <c:pt idx="1">
                  <c:v>25</c:v>
                </c:pt>
                <c:pt idx="2">
                  <c:v>26</c:v>
                </c:pt>
                <c:pt idx="3">
                  <c:v>40</c:v>
                </c:pt>
                <c:pt idx="4">
                  <c:v>28</c:v>
                </c:pt>
                <c:pt idx="5">
                  <c:v>45</c:v>
                </c:pt>
                <c:pt idx="6">
                  <c:v>65</c:v>
                </c:pt>
                <c:pt idx="7">
                  <c:v>32</c:v>
                </c:pt>
                <c:pt idx="8">
                  <c:v>31</c:v>
                </c:pt>
                <c:pt idx="9">
                  <c:v>34</c:v>
                </c:pt>
                <c:pt idx="10">
                  <c:v>46</c:v>
                </c:pt>
                <c:pt idx="11">
                  <c:v>62</c:v>
                </c:pt>
                <c:pt idx="12">
                  <c:v>101</c:v>
                </c:pt>
                <c:pt idx="13">
                  <c:v>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439-4ADD-B245-B4B2ADE245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590720"/>
        <c:axId val="528592256"/>
      </c:lineChart>
      <c:catAx>
        <c:axId val="528590720"/>
        <c:scaling>
          <c:orientation val="minMax"/>
        </c:scaling>
        <c:delete val="0"/>
        <c:axPos val="b"/>
        <c:numFmt formatCode="d\-m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8592256"/>
        <c:crosses val="autoZero"/>
        <c:auto val="0"/>
        <c:lblAlgn val="ctr"/>
        <c:lblOffset val="100"/>
        <c:noMultiLvlLbl val="0"/>
      </c:catAx>
      <c:valAx>
        <c:axId val="528592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Selections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8590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png>
</file>

<file path=ppt/media/image11.png>
</file>

<file path=ppt/media/image12.png>
</file>

<file path=ppt/media/image13.png>
</file>

<file path=ppt/media/image14.wm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27B6AD-6E0F-4D64-96F5-46917A91547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B7DF30-1C0F-4EBB-959C-7D3CD3512D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409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158527-55D2-4491-A481-82DAFC91458B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067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A158527-55D2-4491-A481-82DAFC91458B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622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7DF30-1C0F-4EBB-959C-7D3CD3512D8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684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July 20</a:t>
            </a:r>
            <a:r>
              <a:rPr lang="en-US" baseline="30000" dirty="0"/>
              <a:t>th</a:t>
            </a:r>
            <a:r>
              <a:rPr lang="en-US" dirty="0"/>
              <a:t> Release, focus is on Service customers utilizing the Mobile App/Website to make a premium payment on an existing Duck Creek policy and Sales endpoint during the August Release. </a:t>
            </a:r>
            <a:r>
              <a:rPr lang="en-US" sz="1000" b="1" dirty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0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dirty="0"/>
          </a:p>
          <a:p>
            <a:endParaRPr lang="en-US" alt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7DF30-1C0F-4EBB-959C-7D3CD3512D8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677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7DF30-1C0F-4EBB-959C-7D3CD3512D8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755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7DF30-1C0F-4EBB-959C-7D3CD3512D8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753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7DF30-1C0F-4EBB-959C-7D3CD3512D8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406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7DF30-1C0F-4EBB-959C-7D3CD3512D8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46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406400" y="696913"/>
            <a:ext cx="61976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4035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099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722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128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688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0838650" y="117896"/>
            <a:ext cx="1015637" cy="6565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16"/>
          <p:cNvSpPr txBox="1"/>
          <p:nvPr userDrawn="1"/>
        </p:nvSpPr>
        <p:spPr>
          <a:xfrm>
            <a:off x="11480800" y="6453892"/>
            <a:ext cx="609600" cy="322441"/>
          </a:xfrm>
          <a:prstGeom prst="rect">
            <a:avLst/>
          </a:prstGeom>
          <a:noFill/>
        </p:spPr>
        <p:txBody>
          <a:bodyPr lIns="108689" tIns="54345" rIns="108689" bIns="54345" anchor="ctr">
            <a:spAutoFit/>
          </a:bodyPr>
          <a:lstStyle/>
          <a:p>
            <a:pPr algn="ctr">
              <a:defRPr/>
            </a:pPr>
            <a:fld id="{D2FF584B-C88C-4411-984A-6427B0C91A19}" type="slidenum">
              <a:rPr lang="en-US" sz="1381">
                <a:solidFill>
                  <a:prstClr val="black"/>
                </a:solidFill>
              </a:rPr>
              <a:pPr algn="ctr">
                <a:defRPr/>
              </a:pPr>
              <a:t>‹#›</a:t>
            </a:fld>
            <a:endParaRPr lang="en-US" sz="1381" dirty="0">
              <a:solidFill>
                <a:prstClr val="black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88" y="774473"/>
            <a:ext cx="9804188" cy="26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65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AM ppt images-01.jp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1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865447"/>
      </p:ext>
    </p:extLst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6"/>
          <p:cNvSpPr txBox="1"/>
          <p:nvPr userDrawn="1"/>
        </p:nvSpPr>
        <p:spPr>
          <a:xfrm>
            <a:off x="11514667" y="6511810"/>
            <a:ext cx="609600" cy="292072"/>
          </a:xfrm>
          <a:prstGeom prst="rect">
            <a:avLst/>
          </a:prstGeom>
          <a:noFill/>
        </p:spPr>
        <p:txBody>
          <a:bodyPr lIns="108788" tIns="54395" rIns="108788" bIns="54395" anchor="ctr">
            <a:spAutoFit/>
          </a:bodyPr>
          <a:lstStyle/>
          <a:p>
            <a:pPr algn="ctr">
              <a:defRPr/>
            </a:pPr>
            <a:fld id="{D2FF584B-C88C-4411-984A-6427B0C91A19}" type="slidenum">
              <a:rPr lang="en-US" sz="1184">
                <a:latin typeface="Segoe UI" panose="020B0502040204020203" pitchFamily="34" charset="0"/>
                <a:cs typeface="Segoe UI" panose="020B0502040204020203" pitchFamily="34" charset="0"/>
              </a:rPr>
              <a:pPr algn="ctr">
                <a:defRPr/>
              </a:pPr>
              <a:t>‹#›</a:t>
            </a:fld>
            <a:endParaRPr lang="en-US" sz="1184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540042"/>
      </p:ext>
    </p:extLst>
  </p:cSld>
  <p:clrMapOvr>
    <a:masterClrMapping/>
  </p:clrMapOvr>
  <p:transition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" y="0"/>
            <a:ext cx="12197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1410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087" y="2130398"/>
            <a:ext cx="10363827" cy="14693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173" y="3886409"/>
            <a:ext cx="8535654" cy="175287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1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02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534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046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558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069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581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09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3266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915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692" y="4406477"/>
            <a:ext cx="10363827" cy="1362828"/>
          </a:xfrm>
        </p:spPr>
        <p:txBody>
          <a:bodyPr anchor="t"/>
          <a:lstStyle>
            <a:lvl1pPr algn="l">
              <a:defRPr sz="394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692" y="2907366"/>
            <a:ext cx="10363827" cy="1499111"/>
          </a:xfrm>
        </p:spPr>
        <p:txBody>
          <a:bodyPr anchor="b"/>
          <a:lstStyle>
            <a:lvl1pPr marL="0" indent="0">
              <a:buNone/>
              <a:defRPr sz="1974">
                <a:solidFill>
                  <a:schemeClr val="tx1">
                    <a:tint val="75000"/>
                  </a:schemeClr>
                </a:solidFill>
              </a:defRPr>
            </a:lvl1pPr>
            <a:lvl2pPr marL="451165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2pPr>
            <a:lvl3pPr marL="902330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3pPr>
            <a:lvl4pPr marL="1353495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4pPr>
            <a:lvl5pPr marL="1804660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5pPr>
            <a:lvl6pPr marL="2255825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6pPr>
            <a:lvl7pPr marL="2706990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7pPr>
            <a:lvl8pPr marL="3158155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8pPr>
            <a:lvl9pPr marL="3609320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297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914" y="1600931"/>
            <a:ext cx="5410827" cy="4525529"/>
          </a:xfrm>
        </p:spPr>
        <p:txBody>
          <a:bodyPr/>
          <a:lstStyle>
            <a:lvl1pPr>
              <a:defRPr sz="2763"/>
            </a:lvl1pPr>
            <a:lvl2pPr>
              <a:defRPr sz="2368"/>
            </a:lvl2pPr>
            <a:lvl3pPr>
              <a:defRPr sz="1974"/>
            </a:lvl3pPr>
            <a:lvl4pPr>
              <a:defRPr sz="1776"/>
            </a:lvl4pPr>
            <a:lvl5pPr>
              <a:defRPr sz="1776"/>
            </a:lvl5pPr>
            <a:lvl6pPr>
              <a:defRPr sz="1776"/>
            </a:lvl6pPr>
            <a:lvl7pPr>
              <a:defRPr sz="1776"/>
            </a:lvl7pPr>
            <a:lvl8pPr>
              <a:defRPr sz="1776"/>
            </a:lvl8pPr>
            <a:lvl9pPr>
              <a:defRPr sz="17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1260" y="1600931"/>
            <a:ext cx="5410828" cy="4525529"/>
          </a:xfrm>
        </p:spPr>
        <p:txBody>
          <a:bodyPr/>
          <a:lstStyle>
            <a:lvl1pPr>
              <a:defRPr sz="2763"/>
            </a:lvl1pPr>
            <a:lvl2pPr>
              <a:defRPr sz="2368"/>
            </a:lvl2pPr>
            <a:lvl3pPr>
              <a:defRPr sz="1974"/>
            </a:lvl3pPr>
            <a:lvl4pPr>
              <a:defRPr sz="1776"/>
            </a:lvl4pPr>
            <a:lvl5pPr>
              <a:defRPr sz="1776"/>
            </a:lvl5pPr>
            <a:lvl6pPr>
              <a:defRPr sz="1776"/>
            </a:lvl6pPr>
            <a:lvl7pPr>
              <a:defRPr sz="1776"/>
            </a:lvl7pPr>
            <a:lvl8pPr>
              <a:defRPr sz="1776"/>
            </a:lvl8pPr>
            <a:lvl9pPr>
              <a:defRPr sz="17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591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3382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914" y="1535139"/>
            <a:ext cx="5387309" cy="639119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165" indent="0">
              <a:buNone/>
              <a:defRPr sz="1974" b="1"/>
            </a:lvl2pPr>
            <a:lvl3pPr marL="902330" indent="0">
              <a:buNone/>
              <a:defRPr sz="1776" b="1"/>
            </a:lvl3pPr>
            <a:lvl4pPr marL="1353495" indent="0">
              <a:buNone/>
              <a:defRPr sz="1579" b="1"/>
            </a:lvl4pPr>
            <a:lvl5pPr marL="1804660" indent="0">
              <a:buNone/>
              <a:defRPr sz="1579" b="1"/>
            </a:lvl5pPr>
            <a:lvl6pPr marL="2255825" indent="0">
              <a:buNone/>
              <a:defRPr sz="1579" b="1"/>
            </a:lvl6pPr>
            <a:lvl7pPr marL="2706990" indent="0">
              <a:buNone/>
              <a:defRPr sz="1579" b="1"/>
            </a:lvl7pPr>
            <a:lvl8pPr marL="3158155" indent="0">
              <a:buNone/>
              <a:defRPr sz="1579" b="1"/>
            </a:lvl8pPr>
            <a:lvl9pPr marL="3609320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914" y="2174259"/>
            <a:ext cx="5387309" cy="3952201"/>
          </a:xfrm>
        </p:spPr>
        <p:txBody>
          <a:bodyPr/>
          <a:lstStyle>
            <a:lvl1pPr>
              <a:defRPr sz="2368"/>
            </a:lvl1pPr>
            <a:lvl2pPr>
              <a:defRPr sz="1974"/>
            </a:lvl2pPr>
            <a:lvl3pPr>
              <a:defRPr sz="1776"/>
            </a:lvl3pPr>
            <a:lvl4pPr>
              <a:defRPr sz="1579"/>
            </a:lvl4pPr>
            <a:lvl5pPr>
              <a:defRPr sz="1579"/>
            </a:lvl5pPr>
            <a:lvl6pPr>
              <a:defRPr sz="1579"/>
            </a:lvl6pPr>
            <a:lvl7pPr>
              <a:defRPr sz="1579"/>
            </a:lvl7pPr>
            <a:lvl8pPr>
              <a:defRPr sz="1579"/>
            </a:lvl8pPr>
            <a:lvl9pPr>
              <a:defRPr sz="157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210" y="1535139"/>
            <a:ext cx="5388877" cy="639119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165" indent="0">
              <a:buNone/>
              <a:defRPr sz="1974" b="1"/>
            </a:lvl2pPr>
            <a:lvl3pPr marL="902330" indent="0">
              <a:buNone/>
              <a:defRPr sz="1776" b="1"/>
            </a:lvl3pPr>
            <a:lvl4pPr marL="1353495" indent="0">
              <a:buNone/>
              <a:defRPr sz="1579" b="1"/>
            </a:lvl4pPr>
            <a:lvl5pPr marL="1804660" indent="0">
              <a:buNone/>
              <a:defRPr sz="1579" b="1"/>
            </a:lvl5pPr>
            <a:lvl6pPr marL="2255825" indent="0">
              <a:buNone/>
              <a:defRPr sz="1579" b="1"/>
            </a:lvl6pPr>
            <a:lvl7pPr marL="2706990" indent="0">
              <a:buNone/>
              <a:defRPr sz="1579" b="1"/>
            </a:lvl7pPr>
            <a:lvl8pPr marL="3158155" indent="0">
              <a:buNone/>
              <a:defRPr sz="1579" b="1"/>
            </a:lvl8pPr>
            <a:lvl9pPr marL="3609320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210" y="2174259"/>
            <a:ext cx="5388877" cy="3952201"/>
          </a:xfrm>
        </p:spPr>
        <p:txBody>
          <a:bodyPr/>
          <a:lstStyle>
            <a:lvl1pPr>
              <a:defRPr sz="2368"/>
            </a:lvl1pPr>
            <a:lvl2pPr>
              <a:defRPr sz="1974"/>
            </a:lvl2pPr>
            <a:lvl3pPr>
              <a:defRPr sz="1776"/>
            </a:lvl3pPr>
            <a:lvl4pPr>
              <a:defRPr sz="1579"/>
            </a:lvl4pPr>
            <a:lvl5pPr>
              <a:defRPr sz="1579"/>
            </a:lvl5pPr>
            <a:lvl6pPr>
              <a:defRPr sz="1579"/>
            </a:lvl6pPr>
            <a:lvl7pPr>
              <a:defRPr sz="1579"/>
            </a:lvl7pPr>
            <a:lvl8pPr>
              <a:defRPr sz="1579"/>
            </a:lvl8pPr>
            <a:lvl9pPr>
              <a:defRPr sz="157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9295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0658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3916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915" y="272566"/>
            <a:ext cx="4010691" cy="1162320"/>
          </a:xfrm>
        </p:spPr>
        <p:txBody>
          <a:bodyPr anchor="b"/>
          <a:lstStyle>
            <a:lvl1pPr algn="l">
              <a:defRPr sz="197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420" y="272566"/>
            <a:ext cx="6815667" cy="5853894"/>
          </a:xfrm>
        </p:spPr>
        <p:txBody>
          <a:bodyPr/>
          <a:lstStyle>
            <a:lvl1pPr>
              <a:defRPr sz="3158"/>
            </a:lvl1pPr>
            <a:lvl2pPr>
              <a:defRPr sz="2763"/>
            </a:lvl2pPr>
            <a:lvl3pPr>
              <a:defRPr sz="2368"/>
            </a:lvl3pPr>
            <a:lvl4pPr>
              <a:defRPr sz="1974"/>
            </a:lvl4pPr>
            <a:lvl5pPr>
              <a:defRPr sz="1974"/>
            </a:lvl5pPr>
            <a:lvl6pPr>
              <a:defRPr sz="1974"/>
            </a:lvl6pPr>
            <a:lvl7pPr>
              <a:defRPr sz="1974"/>
            </a:lvl7pPr>
            <a:lvl8pPr>
              <a:defRPr sz="1974"/>
            </a:lvl8pPr>
            <a:lvl9pPr>
              <a:defRPr sz="197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915" y="1434886"/>
            <a:ext cx="4010691" cy="4691574"/>
          </a:xfrm>
        </p:spPr>
        <p:txBody>
          <a:bodyPr/>
          <a:lstStyle>
            <a:lvl1pPr marL="0" indent="0">
              <a:buNone/>
              <a:defRPr sz="1382"/>
            </a:lvl1pPr>
            <a:lvl2pPr marL="451165" indent="0">
              <a:buNone/>
              <a:defRPr sz="1184"/>
            </a:lvl2pPr>
            <a:lvl3pPr marL="902330" indent="0">
              <a:buNone/>
              <a:defRPr sz="987"/>
            </a:lvl3pPr>
            <a:lvl4pPr marL="1353495" indent="0">
              <a:buNone/>
              <a:defRPr sz="888"/>
            </a:lvl4pPr>
            <a:lvl5pPr marL="1804660" indent="0">
              <a:buNone/>
              <a:defRPr sz="888"/>
            </a:lvl5pPr>
            <a:lvl6pPr marL="2255825" indent="0">
              <a:buNone/>
              <a:defRPr sz="888"/>
            </a:lvl6pPr>
            <a:lvl7pPr marL="2706990" indent="0">
              <a:buNone/>
              <a:defRPr sz="888"/>
            </a:lvl7pPr>
            <a:lvl8pPr marL="3158155" indent="0">
              <a:buNone/>
              <a:defRPr sz="888"/>
            </a:lvl8pPr>
            <a:lvl9pPr marL="3609320" indent="0">
              <a:buNone/>
              <a:defRPr sz="8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519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82" y="4801227"/>
            <a:ext cx="7315827" cy="565495"/>
          </a:xfrm>
        </p:spPr>
        <p:txBody>
          <a:bodyPr anchor="b"/>
          <a:lstStyle>
            <a:lvl1pPr algn="l">
              <a:defRPr sz="197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82" y="612490"/>
            <a:ext cx="7315827" cy="4115113"/>
          </a:xfrm>
        </p:spPr>
        <p:txBody>
          <a:bodyPr/>
          <a:lstStyle>
            <a:lvl1pPr marL="0" indent="0">
              <a:buNone/>
              <a:defRPr sz="3158"/>
            </a:lvl1pPr>
            <a:lvl2pPr marL="451165" indent="0">
              <a:buNone/>
              <a:defRPr sz="2763"/>
            </a:lvl2pPr>
            <a:lvl3pPr marL="902330" indent="0">
              <a:buNone/>
              <a:defRPr sz="2368"/>
            </a:lvl3pPr>
            <a:lvl4pPr marL="1353495" indent="0">
              <a:buNone/>
              <a:defRPr sz="1974"/>
            </a:lvl4pPr>
            <a:lvl5pPr marL="1804660" indent="0">
              <a:buNone/>
              <a:defRPr sz="1974"/>
            </a:lvl5pPr>
            <a:lvl6pPr marL="2255825" indent="0">
              <a:buNone/>
              <a:defRPr sz="1974"/>
            </a:lvl6pPr>
            <a:lvl7pPr marL="2706990" indent="0">
              <a:buNone/>
              <a:defRPr sz="1974"/>
            </a:lvl7pPr>
            <a:lvl8pPr marL="3158155" indent="0">
              <a:buNone/>
              <a:defRPr sz="1974"/>
            </a:lvl8pPr>
            <a:lvl9pPr marL="3609320" indent="0">
              <a:buNone/>
              <a:defRPr sz="1974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82" y="5366722"/>
            <a:ext cx="7315827" cy="805165"/>
          </a:xfrm>
        </p:spPr>
        <p:txBody>
          <a:bodyPr/>
          <a:lstStyle>
            <a:lvl1pPr marL="0" indent="0">
              <a:buNone/>
              <a:defRPr sz="1382"/>
            </a:lvl1pPr>
            <a:lvl2pPr marL="451165" indent="0">
              <a:buNone/>
              <a:defRPr sz="1184"/>
            </a:lvl2pPr>
            <a:lvl3pPr marL="902330" indent="0">
              <a:buNone/>
              <a:defRPr sz="987"/>
            </a:lvl3pPr>
            <a:lvl4pPr marL="1353495" indent="0">
              <a:buNone/>
              <a:defRPr sz="888"/>
            </a:lvl4pPr>
            <a:lvl5pPr marL="1804660" indent="0">
              <a:buNone/>
              <a:defRPr sz="888"/>
            </a:lvl5pPr>
            <a:lvl6pPr marL="2255825" indent="0">
              <a:buNone/>
              <a:defRPr sz="888"/>
            </a:lvl6pPr>
            <a:lvl7pPr marL="2706990" indent="0">
              <a:buNone/>
              <a:defRPr sz="888"/>
            </a:lvl7pPr>
            <a:lvl8pPr marL="3158155" indent="0">
              <a:buNone/>
              <a:defRPr sz="888"/>
            </a:lvl8pPr>
            <a:lvl9pPr marL="3609320" indent="0">
              <a:buNone/>
              <a:defRPr sz="8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1128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7105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827" y="274133"/>
            <a:ext cx="2742260" cy="585232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914" y="274133"/>
            <a:ext cx="8079395" cy="585232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1564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6"/>
          <p:cNvSpPr txBox="1"/>
          <p:nvPr userDrawn="1"/>
        </p:nvSpPr>
        <p:spPr>
          <a:xfrm>
            <a:off x="11480800" y="6453892"/>
            <a:ext cx="609600" cy="322441"/>
          </a:xfrm>
          <a:prstGeom prst="rect">
            <a:avLst/>
          </a:prstGeom>
          <a:noFill/>
        </p:spPr>
        <p:txBody>
          <a:bodyPr lIns="108788" tIns="54395" rIns="108788" bIns="54395" anchor="ctr">
            <a:spAutoFit/>
          </a:bodyPr>
          <a:lstStyle/>
          <a:p>
            <a:pPr algn="ctr">
              <a:defRPr/>
            </a:pPr>
            <a:fld id="{D2FF584B-C88C-4411-984A-6427B0C91A19}" type="slidenum">
              <a:rPr lang="en-US" sz="1382">
                <a:latin typeface="Calibri" pitchFamily="34" charset="0"/>
              </a:rPr>
              <a:pPr algn="ctr">
                <a:defRPr/>
              </a:pPr>
              <a:t>‹#›</a:t>
            </a:fld>
            <a:endParaRPr lang="en-US" sz="1382" dirty="0">
              <a:latin typeface="Calibri" pitchFamily="34" charset="0"/>
            </a:endParaRPr>
          </a:p>
        </p:txBody>
      </p:sp>
      <p:pic>
        <p:nvPicPr>
          <p:cNvPr id="32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65162" y="206064"/>
            <a:ext cx="1379851" cy="892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4781728"/>
      </p:ext>
    </p:extLst>
  </p:cSld>
  <p:clrMapOvr>
    <a:masterClrMapping/>
  </p:clrMapOvr>
  <p:transition>
    <p:fade thruBlk="1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VAM ppt images-0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1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278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6"/>
          <p:cNvSpPr txBox="1"/>
          <p:nvPr userDrawn="1"/>
        </p:nvSpPr>
        <p:spPr>
          <a:xfrm>
            <a:off x="11480800" y="6453892"/>
            <a:ext cx="609600" cy="322441"/>
          </a:xfrm>
          <a:prstGeom prst="rect">
            <a:avLst/>
          </a:prstGeom>
          <a:noFill/>
        </p:spPr>
        <p:txBody>
          <a:bodyPr lIns="108788" tIns="54395" rIns="108788" bIns="54395" anchor="ctr">
            <a:spAutoFit/>
          </a:bodyPr>
          <a:lstStyle/>
          <a:p>
            <a:pPr algn="ctr">
              <a:defRPr/>
            </a:pPr>
            <a:fld id="{D2FF584B-C88C-4411-984A-6427B0C91A19}" type="slidenum">
              <a:rPr lang="en-US" sz="1382">
                <a:latin typeface="Calibri" pitchFamily="34" charset="0"/>
              </a:rPr>
              <a:pPr algn="ctr">
                <a:defRPr/>
              </a:pPr>
              <a:t>‹#›</a:t>
            </a:fld>
            <a:endParaRPr lang="en-US" sz="1382" dirty="0">
              <a:latin typeface="Calibri" pitchFamily="34" charset="0"/>
            </a:endParaRPr>
          </a:p>
        </p:txBody>
      </p:sp>
      <p:pic>
        <p:nvPicPr>
          <p:cNvPr id="9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65162" y="206064"/>
            <a:ext cx="1379851" cy="892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667322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3332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6"/>
          <p:cNvSpPr txBox="1"/>
          <p:nvPr userDrawn="1"/>
        </p:nvSpPr>
        <p:spPr>
          <a:xfrm>
            <a:off x="11480800" y="6453892"/>
            <a:ext cx="609600" cy="322441"/>
          </a:xfrm>
          <a:prstGeom prst="rect">
            <a:avLst/>
          </a:prstGeom>
          <a:noFill/>
        </p:spPr>
        <p:txBody>
          <a:bodyPr lIns="108788" tIns="54395" rIns="108788" bIns="54395" anchor="ctr">
            <a:spAutoFit/>
          </a:bodyPr>
          <a:lstStyle/>
          <a:p>
            <a:pPr algn="ctr">
              <a:defRPr/>
            </a:pPr>
            <a:fld id="{D2FF584B-C88C-4411-984A-6427B0C91A19}" type="slidenum">
              <a:rPr lang="en-US" sz="1382">
                <a:latin typeface="Calibri" pitchFamily="34" charset="0"/>
              </a:rPr>
              <a:pPr algn="ctr">
                <a:defRPr/>
              </a:pPr>
              <a:t>‹#›</a:t>
            </a:fld>
            <a:endParaRPr lang="en-US" sz="1382" dirty="0">
              <a:latin typeface="Calibri" pitchFamily="34" charset="0"/>
            </a:endParaRPr>
          </a:p>
        </p:txBody>
      </p:sp>
      <p:pic>
        <p:nvPicPr>
          <p:cNvPr id="17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65162" y="206064"/>
            <a:ext cx="1379851" cy="892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34732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089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552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72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875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254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877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379BD-B590-4E52-849F-A48692796706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1036C-22B5-4D00-97CE-737F4DABE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MSIPCMContentMarking" descr="{&quot;HashCode&quot;:694361350,&quot;Placement&quot;:&quot;Footer&quot;}">
            <a:extLst>
              <a:ext uri="{FF2B5EF4-FFF2-40B4-BE49-F238E27FC236}">
                <a16:creationId xmlns:a16="http://schemas.microsoft.com/office/drawing/2014/main" id="{D349F12B-912C-4C7C-A07C-F78C1D179F21}"/>
              </a:ext>
            </a:extLst>
          </p:cNvPr>
          <p:cNvSpPr txBox="1"/>
          <p:nvPr userDrawn="1"/>
        </p:nvSpPr>
        <p:spPr>
          <a:xfrm>
            <a:off x="0" y="6629836"/>
            <a:ext cx="1326994" cy="2281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</a:rPr>
              <a:t>Sensitivity: Restricted Use</a:t>
            </a:r>
          </a:p>
        </p:txBody>
      </p:sp>
    </p:spTree>
    <p:extLst>
      <p:ext uri="{BB962C8B-B14F-4D97-AF65-F5344CB8AC3E}">
        <p14:creationId xmlns:p14="http://schemas.microsoft.com/office/powerpoint/2010/main" val="4203371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8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914" y="274133"/>
            <a:ext cx="10972173" cy="11435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914" y="1600931"/>
            <a:ext cx="10972173" cy="45255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914" y="6356730"/>
            <a:ext cx="2844173" cy="3649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A35BB-163A-4F25-8686-78AEC49BE463}" type="datetimeFigureOut">
              <a:rPr lang="en-US" smtClean="0"/>
              <a:t>9/20/2019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914" y="6356730"/>
            <a:ext cx="3860173" cy="3649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914" y="6356730"/>
            <a:ext cx="2844173" cy="3649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EFF47-5D34-4A7C-A8BE-3584D9F2F67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MSIPCMContentMarking" descr="{&quot;HashCode&quot;:694361350,&quot;Placement&quot;:&quot;Footer&quot;}">
            <a:extLst>
              <a:ext uri="{FF2B5EF4-FFF2-40B4-BE49-F238E27FC236}">
                <a16:creationId xmlns:a16="http://schemas.microsoft.com/office/drawing/2014/main" id="{4AD3376B-1555-4E44-98A9-3746344D26FC}"/>
              </a:ext>
            </a:extLst>
          </p:cNvPr>
          <p:cNvSpPr txBox="1"/>
          <p:nvPr userDrawn="1"/>
        </p:nvSpPr>
        <p:spPr>
          <a:xfrm>
            <a:off x="0" y="6629836"/>
            <a:ext cx="1326994" cy="2281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</a:rPr>
              <a:t>Sensitivity: Restricted Use</a:t>
            </a:r>
          </a:p>
        </p:txBody>
      </p:sp>
    </p:spTree>
    <p:extLst>
      <p:ext uri="{BB962C8B-B14F-4D97-AF65-F5344CB8AC3E}">
        <p14:creationId xmlns:p14="http://schemas.microsoft.com/office/powerpoint/2010/main" val="952396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6" r:id="rId13"/>
    <p:sldLayoutId id="2147483677" r:id="rId14"/>
    <p:sldLayoutId id="2147483678" r:id="rId15"/>
    <p:sldLayoutId id="2147483679" r:id="rId16"/>
  </p:sldLayoutIdLst>
  <p:txStyles>
    <p:titleStyle>
      <a:lvl1pPr algn="ctr" defTabSz="902330" rtl="0" eaLnBrk="1" latinLnBrk="0" hangingPunct="1">
        <a:spcBef>
          <a:spcPct val="0"/>
        </a:spcBef>
        <a:buNone/>
        <a:defRPr sz="434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8374" indent="-338374" algn="l" defTabSz="902330" rtl="0" eaLnBrk="1" latinLnBrk="0" hangingPunct="1">
        <a:spcBef>
          <a:spcPct val="20000"/>
        </a:spcBef>
        <a:buFont typeface="Arial" panose="020B0604020202020204" pitchFamily="34" charset="0"/>
        <a:buChar char="•"/>
        <a:defRPr sz="3158" kern="1200">
          <a:solidFill>
            <a:schemeClr val="tx1"/>
          </a:solidFill>
          <a:latin typeface="+mn-lt"/>
          <a:ea typeface="+mn-ea"/>
          <a:cs typeface="+mn-cs"/>
        </a:defRPr>
      </a:lvl1pPr>
      <a:lvl2pPr marL="733143" indent="-281978" algn="l" defTabSz="902330" rtl="0" eaLnBrk="1" latinLnBrk="0" hangingPunct="1">
        <a:spcBef>
          <a:spcPct val="20000"/>
        </a:spcBef>
        <a:buFont typeface="Arial" panose="020B0604020202020204" pitchFamily="34" charset="0"/>
        <a:buChar char="–"/>
        <a:defRPr sz="2763" kern="1200">
          <a:solidFill>
            <a:schemeClr val="tx1"/>
          </a:solidFill>
          <a:latin typeface="+mn-lt"/>
          <a:ea typeface="+mn-ea"/>
          <a:cs typeface="+mn-cs"/>
        </a:defRPr>
      </a:lvl2pPr>
      <a:lvl3pPr marL="1127912" indent="-225582" algn="l" defTabSz="9023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368" kern="1200">
          <a:solidFill>
            <a:schemeClr val="tx1"/>
          </a:solidFill>
          <a:latin typeface="+mn-lt"/>
          <a:ea typeface="+mn-ea"/>
          <a:cs typeface="+mn-cs"/>
        </a:defRPr>
      </a:lvl3pPr>
      <a:lvl4pPr marL="1579077" indent="-225582" algn="l" defTabSz="902330" rtl="0" eaLnBrk="1" latinLnBrk="0" hangingPunct="1">
        <a:spcBef>
          <a:spcPct val="20000"/>
        </a:spcBef>
        <a:buFont typeface="Arial" panose="020B0604020202020204" pitchFamily="34" charset="0"/>
        <a:buChar char="–"/>
        <a:defRPr sz="1974" kern="1200">
          <a:solidFill>
            <a:schemeClr val="tx1"/>
          </a:solidFill>
          <a:latin typeface="+mn-lt"/>
          <a:ea typeface="+mn-ea"/>
          <a:cs typeface="+mn-cs"/>
        </a:defRPr>
      </a:lvl4pPr>
      <a:lvl5pPr marL="2030242" indent="-225582" algn="l" defTabSz="902330" rtl="0" eaLnBrk="1" latinLnBrk="0" hangingPunct="1">
        <a:spcBef>
          <a:spcPct val="20000"/>
        </a:spcBef>
        <a:buFont typeface="Arial" panose="020B0604020202020204" pitchFamily="34" charset="0"/>
        <a:buChar char="»"/>
        <a:defRPr sz="1974" kern="1200">
          <a:solidFill>
            <a:schemeClr val="tx1"/>
          </a:solidFill>
          <a:latin typeface="+mn-lt"/>
          <a:ea typeface="+mn-ea"/>
          <a:cs typeface="+mn-cs"/>
        </a:defRPr>
      </a:lvl5pPr>
      <a:lvl6pPr marL="2481407" indent="-225582" algn="l" defTabSz="902330" rtl="0" eaLnBrk="1" latinLnBrk="0" hangingPunct="1">
        <a:spcBef>
          <a:spcPct val="20000"/>
        </a:spcBef>
        <a:buFont typeface="Arial" panose="020B0604020202020204" pitchFamily="34" charset="0"/>
        <a:buChar char="•"/>
        <a:defRPr sz="1974" kern="1200">
          <a:solidFill>
            <a:schemeClr val="tx1"/>
          </a:solidFill>
          <a:latin typeface="+mn-lt"/>
          <a:ea typeface="+mn-ea"/>
          <a:cs typeface="+mn-cs"/>
        </a:defRPr>
      </a:lvl6pPr>
      <a:lvl7pPr marL="2932572" indent="-225582" algn="l" defTabSz="902330" rtl="0" eaLnBrk="1" latinLnBrk="0" hangingPunct="1">
        <a:spcBef>
          <a:spcPct val="20000"/>
        </a:spcBef>
        <a:buFont typeface="Arial" panose="020B0604020202020204" pitchFamily="34" charset="0"/>
        <a:buChar char="•"/>
        <a:defRPr sz="1974" kern="1200">
          <a:solidFill>
            <a:schemeClr val="tx1"/>
          </a:solidFill>
          <a:latin typeface="+mn-lt"/>
          <a:ea typeface="+mn-ea"/>
          <a:cs typeface="+mn-cs"/>
        </a:defRPr>
      </a:lvl7pPr>
      <a:lvl8pPr marL="3383737" indent="-225582" algn="l" defTabSz="902330" rtl="0" eaLnBrk="1" latinLnBrk="0" hangingPunct="1">
        <a:spcBef>
          <a:spcPct val="20000"/>
        </a:spcBef>
        <a:buFont typeface="Arial" panose="020B0604020202020204" pitchFamily="34" charset="0"/>
        <a:buChar char="•"/>
        <a:defRPr sz="1974" kern="1200">
          <a:solidFill>
            <a:schemeClr val="tx1"/>
          </a:solidFill>
          <a:latin typeface="+mn-lt"/>
          <a:ea typeface="+mn-ea"/>
          <a:cs typeface="+mn-cs"/>
        </a:defRPr>
      </a:lvl8pPr>
      <a:lvl9pPr marL="3834902" indent="-225582" algn="l" defTabSz="902330" rtl="0" eaLnBrk="1" latinLnBrk="0" hangingPunct="1">
        <a:spcBef>
          <a:spcPct val="20000"/>
        </a:spcBef>
        <a:buFont typeface="Arial" panose="020B0604020202020204" pitchFamily="34" charset="0"/>
        <a:buChar char="•"/>
        <a:defRPr sz="197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02330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1pPr>
      <a:lvl2pPr marL="451165" algn="l" defTabSz="902330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2pPr>
      <a:lvl3pPr marL="902330" algn="l" defTabSz="902330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353495" algn="l" defTabSz="902330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4pPr>
      <a:lvl5pPr marL="1804660" algn="l" defTabSz="902330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5pPr>
      <a:lvl6pPr marL="2255825" algn="l" defTabSz="902330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6pPr>
      <a:lvl7pPr marL="2706990" algn="l" defTabSz="902330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7pPr>
      <a:lvl8pPr marL="3158155" algn="l" defTabSz="902330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8pPr>
      <a:lvl9pPr marL="3609320" algn="l" defTabSz="902330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illingbbs-ut1.geico.net/billingbusinessservice/policy/%7bpolicyId%7d/applepaypayment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4348" y="1"/>
            <a:ext cx="12221795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2774498" y="6662192"/>
            <a:ext cx="4737001" cy="2435858"/>
          </a:xfrm>
          <a:prstGeom prst="rect">
            <a:avLst/>
          </a:prstGeom>
        </p:spPr>
        <p:txBody>
          <a:bodyPr lIns="0" tIns="0" rIns="0" bIns="54395" anchor="t"/>
          <a:lstStyle>
            <a:defPPr>
              <a:defRPr lang="en-US"/>
            </a:defPPr>
            <a:lvl1pPr eaLnBrk="0" hangingPunct="0">
              <a:lnSpc>
                <a:spcPts val="4823"/>
              </a:lnSpc>
              <a:spcBef>
                <a:spcPts val="0"/>
              </a:spcBef>
              <a:spcAft>
                <a:spcPts val="1206"/>
              </a:spcAft>
              <a:defRPr sz="5100" b="1">
                <a:ln w="1905"/>
                <a:solidFill>
                  <a:schemeClr val="bg1"/>
                </a:solidFill>
                <a:latin typeface="Arial"/>
                <a:ea typeface="Segoe UI" panose="020B0502040204020203" pitchFamily="34" charset="0"/>
                <a:cs typeface="Arial"/>
              </a:defRPr>
            </a:lvl1pPr>
            <a:lvl2pPr algn="ctr" eaLnBrk="0" hangingPunct="0">
              <a:defRPr sz="4400">
                <a:latin typeface="Calibri" pitchFamily="34" charset="0"/>
              </a:defRPr>
            </a:lvl2pPr>
            <a:lvl3pPr algn="ctr" eaLnBrk="0" hangingPunct="0">
              <a:defRPr sz="4400">
                <a:latin typeface="Calibri" pitchFamily="34" charset="0"/>
              </a:defRPr>
            </a:lvl3pPr>
            <a:lvl4pPr algn="ctr" eaLnBrk="0" hangingPunct="0">
              <a:defRPr sz="4400">
                <a:latin typeface="Calibri" pitchFamily="34" charset="0"/>
              </a:defRPr>
            </a:lvl4pPr>
            <a:lvl5pPr algn="ctr" eaLnBrk="0" hangingPunct="0">
              <a:defRPr sz="4400">
                <a:latin typeface="Calibri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latin typeface="Calibri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latin typeface="Calibri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latin typeface="Calibri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latin typeface="Calibri" pitchFamily="34" charset="0"/>
              </a:defRPr>
            </a:lvl9pPr>
          </a:lstStyle>
          <a:p>
            <a:pPr>
              <a:lnSpc>
                <a:spcPts val="3849"/>
              </a:lnSpc>
              <a:spcBef>
                <a:spcPts val="493"/>
              </a:spcBef>
              <a:spcAft>
                <a:spcPts val="493"/>
              </a:spcAft>
              <a:defRPr/>
            </a:pPr>
            <a:endParaRPr lang="en-US" sz="2763" i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4320000" algn="tl">
                  <a:srgbClr val="000000">
                    <a:alpha val="28000"/>
                  </a:srgbClr>
                </a:outerShdw>
              </a:effectLst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44348" y="5008001"/>
            <a:ext cx="12221795" cy="426079"/>
          </a:xfrm>
          <a:prstGeom prst="rect">
            <a:avLst/>
          </a:prstGeom>
          <a:solidFill>
            <a:schemeClr val="accent4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76" dirty="0"/>
          </a:p>
        </p:txBody>
      </p:sp>
      <p:sp>
        <p:nvSpPr>
          <p:cNvPr id="7" name="TextBox 6"/>
          <p:cNvSpPr txBox="1"/>
          <p:nvPr/>
        </p:nvSpPr>
        <p:spPr>
          <a:xfrm>
            <a:off x="108052" y="4953017"/>
            <a:ext cx="12221795" cy="551304"/>
          </a:xfrm>
          <a:prstGeom prst="rect">
            <a:avLst/>
          </a:prstGeom>
        </p:spPr>
        <p:txBody>
          <a:bodyPr lIns="0" tIns="0" rIns="0" bIns="54395" anchor="t"/>
          <a:lstStyle>
            <a:defPPr>
              <a:defRPr lang="en-US"/>
            </a:defPPr>
            <a:lvl1pPr eaLnBrk="0" hangingPunct="0">
              <a:lnSpc>
                <a:spcPts val="4823"/>
              </a:lnSpc>
              <a:spcBef>
                <a:spcPts val="0"/>
              </a:spcBef>
              <a:spcAft>
                <a:spcPts val="1206"/>
              </a:spcAft>
              <a:defRPr sz="5100" b="1">
                <a:ln w="1905"/>
                <a:solidFill>
                  <a:schemeClr val="bg1"/>
                </a:solidFill>
                <a:latin typeface="Arial"/>
                <a:ea typeface="Segoe UI" panose="020B0502040204020203" pitchFamily="34" charset="0"/>
                <a:cs typeface="Arial"/>
              </a:defRPr>
            </a:lvl1pPr>
            <a:lvl2pPr algn="ctr" eaLnBrk="0" hangingPunct="0">
              <a:defRPr sz="4400">
                <a:latin typeface="Calibri" pitchFamily="34" charset="0"/>
              </a:defRPr>
            </a:lvl2pPr>
            <a:lvl3pPr algn="ctr" eaLnBrk="0" hangingPunct="0">
              <a:defRPr sz="4400">
                <a:latin typeface="Calibri" pitchFamily="34" charset="0"/>
              </a:defRPr>
            </a:lvl3pPr>
            <a:lvl4pPr algn="ctr" eaLnBrk="0" hangingPunct="0">
              <a:defRPr sz="4400">
                <a:latin typeface="Calibri" pitchFamily="34" charset="0"/>
              </a:defRPr>
            </a:lvl4pPr>
            <a:lvl5pPr algn="ctr" eaLnBrk="0" hangingPunct="0">
              <a:defRPr sz="4400">
                <a:latin typeface="Calibri" pitchFamily="34" charset="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latin typeface="Calibri" pitchFamily="34" charset="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latin typeface="Calibri" pitchFamily="34" charset="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latin typeface="Calibri" pitchFamily="34" charset="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latin typeface="Calibri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ts val="1184"/>
              </a:spcBef>
              <a:spcAft>
                <a:spcPts val="592"/>
              </a:spcAft>
            </a:pPr>
            <a:r>
              <a:rPr lang="en-US" sz="3158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itchFamily="34" charset="0"/>
                <a:cs typeface="Segoe UI" pitchFamily="34" charset="0"/>
              </a:rPr>
              <a:t>   Indy Apple Pay Implementation</a:t>
            </a:r>
            <a:endParaRPr lang="en-US" sz="6513" b="0" dirty="0">
              <a:solidFill>
                <a:schemeClr val="tx1"/>
              </a:solidFill>
              <a:latin typeface="Segoe UI Semibold" pitchFamily="34" charset="0"/>
              <a:cs typeface="Segoe U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8048" y="58937"/>
            <a:ext cx="1846452" cy="120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1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5570" y="1"/>
            <a:ext cx="12180861" cy="6858000"/>
          </a:xfrm>
          <a:prstGeom prst="rect">
            <a:avLst/>
          </a:prstGeom>
          <a:solidFill>
            <a:srgbClr val="1A2E39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08788" tIns="54395" rIns="108788" bIns="54395" spcCol="0" rtlCol="0" anchor="ctr"/>
          <a:lstStyle/>
          <a:p>
            <a:pPr algn="ctr" defTabSz="90233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776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27" name="Picture 26" descr="VAM ppt images-08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69047" y="571761"/>
            <a:ext cx="3329096" cy="1844391"/>
          </a:xfrm>
          <a:prstGeom prst="rect">
            <a:avLst/>
          </a:prstGeom>
        </p:spPr>
      </p:pic>
      <p:sp>
        <p:nvSpPr>
          <p:cNvPr id="2" name="Rectangle 14"/>
          <p:cNvSpPr>
            <a:spLocks noChangeArrowheads="1"/>
          </p:cNvSpPr>
          <p:nvPr/>
        </p:nvSpPr>
        <p:spPr bwMode="auto">
          <a:xfrm>
            <a:off x="3000031" y="2577809"/>
            <a:ext cx="6191938" cy="945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8788" tIns="54395" rIns="108788" bIns="54395" anchor="ctr">
            <a:spAutoFit/>
          </a:bodyPr>
          <a:lstStyle/>
          <a:p>
            <a:pPr algn="ctr" defTabSz="90233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SzPct val="120000"/>
              <a:defRPr/>
            </a:pPr>
            <a:r>
              <a:rPr lang="en-US" sz="5921" b="1" dirty="0">
                <a:solidFill>
                  <a:prstClr val="white"/>
                </a:solidFill>
                <a:latin typeface="Arial"/>
                <a:cs typeface="Arial"/>
              </a:rPr>
              <a:t>THANK YOU!</a:t>
            </a:r>
          </a:p>
        </p:txBody>
      </p:sp>
      <p:sp>
        <p:nvSpPr>
          <p:cNvPr id="24" name="Rectangle 25"/>
          <p:cNvSpPr/>
          <p:nvPr/>
        </p:nvSpPr>
        <p:spPr>
          <a:xfrm>
            <a:off x="4414350" y="4030524"/>
            <a:ext cx="3363302" cy="322441"/>
          </a:xfrm>
          <a:prstGeom prst="rect">
            <a:avLst/>
          </a:prstGeom>
        </p:spPr>
        <p:txBody>
          <a:bodyPr wrap="none" lIns="108788" tIns="54395" rIns="108788" bIns="54395">
            <a:spAutoFit/>
          </a:bodyPr>
          <a:lstStyle/>
          <a:p>
            <a:pPr defTabSz="90233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sz="1382" b="1" dirty="0">
                <a:solidFill>
                  <a:srgbClr val="FFFFFF"/>
                </a:solidFill>
                <a:latin typeface="Segoe UI" pitchFamily="34" charset="0"/>
                <a:cs typeface="Arial" pitchFamily="34" charset="0"/>
              </a:rPr>
              <a:t>Email</a:t>
            </a:r>
            <a:r>
              <a:rPr lang="en-IN" sz="1382" dirty="0">
                <a:solidFill>
                  <a:srgbClr val="FFFFFF"/>
                </a:solidFill>
                <a:latin typeface="Segoe UI" pitchFamily="34" charset="0"/>
                <a:cs typeface="Arial" pitchFamily="34" charset="0"/>
              </a:rPr>
              <a:t>: solutions@valuemomentum.com</a:t>
            </a:r>
            <a:endParaRPr lang="en-IN" sz="1875" dirty="0">
              <a:solidFill>
                <a:srgbClr val="FFFFFF"/>
              </a:solidFill>
              <a:latin typeface="Arial" charset="0"/>
              <a:cs typeface="A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035488" y="4857620"/>
            <a:ext cx="2833260" cy="1260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0233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b="1" dirty="0">
                <a:solidFill>
                  <a:srgbClr val="EAA91E"/>
                </a:solidFill>
                <a:latin typeface="Arial"/>
                <a:cs typeface="Arial"/>
              </a:rPr>
              <a:t>ASIA PACIFIC</a:t>
            </a:r>
          </a:p>
          <a:p>
            <a:pPr algn="ctr" defTabSz="90233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dirty="0">
                <a:solidFill>
                  <a:srgbClr val="FFFFFF"/>
                </a:solidFill>
                <a:latin typeface="Arial"/>
                <a:cs typeface="Arial"/>
              </a:rPr>
              <a:t>Plot No 36 &amp; 37, Gachibowli,</a:t>
            </a:r>
          </a:p>
          <a:p>
            <a:pPr algn="ctr" defTabSz="90233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dirty="0">
                <a:solidFill>
                  <a:srgbClr val="FFFFFF"/>
                </a:solidFill>
                <a:latin typeface="Arial"/>
                <a:cs typeface="Arial"/>
              </a:rPr>
              <a:t> Financial District, Nanakramguda</a:t>
            </a:r>
          </a:p>
          <a:p>
            <a:pPr algn="ctr" defTabSz="90233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dirty="0">
                <a:solidFill>
                  <a:srgbClr val="FFFFFF"/>
                </a:solidFill>
                <a:latin typeface="Arial"/>
                <a:cs typeface="Arial"/>
              </a:rPr>
              <a:t>Hyderabad- 500032, India</a:t>
            </a:r>
          </a:p>
          <a:p>
            <a:pPr algn="ctr" defTabSz="90233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dirty="0">
                <a:solidFill>
                  <a:srgbClr val="FFFFFF"/>
                </a:solidFill>
                <a:latin typeface="Arial"/>
                <a:cs typeface="Arial"/>
              </a:rPr>
              <a:t>Tel: +91 40 66509300</a:t>
            </a:r>
            <a:endParaRPr lang="en-US" sz="1382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577858" y="4857620"/>
            <a:ext cx="2531143" cy="1260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0233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b="1" dirty="0">
                <a:solidFill>
                  <a:srgbClr val="EAA91E"/>
                </a:solidFill>
                <a:latin typeface="Arial"/>
                <a:cs typeface="Arial"/>
              </a:rPr>
              <a:t>US HEADQUARTERS</a:t>
            </a:r>
          </a:p>
          <a:p>
            <a:pPr algn="ctr" defTabSz="90233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dirty="0">
                <a:solidFill>
                  <a:srgbClr val="FFFFFF"/>
                </a:solidFill>
                <a:latin typeface="Arial"/>
                <a:cs typeface="Arial"/>
              </a:rPr>
              <a:t>220 Old New Brunswick Road</a:t>
            </a:r>
          </a:p>
          <a:p>
            <a:pPr algn="ctr" defTabSz="90233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dirty="0">
                <a:solidFill>
                  <a:srgbClr val="FFFFFF"/>
                </a:solidFill>
                <a:latin typeface="Arial"/>
                <a:cs typeface="Arial"/>
              </a:rPr>
              <a:t>Piscataway</a:t>
            </a:r>
          </a:p>
          <a:p>
            <a:pPr algn="ctr" defTabSz="90233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dirty="0">
                <a:solidFill>
                  <a:srgbClr val="FFFFFF"/>
                </a:solidFill>
                <a:latin typeface="Arial"/>
                <a:cs typeface="Arial"/>
              </a:rPr>
              <a:t>NJ 08854</a:t>
            </a:r>
          </a:p>
          <a:p>
            <a:pPr algn="ctr" defTabSz="90233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82" dirty="0">
                <a:solidFill>
                  <a:srgbClr val="FFFFFF"/>
                </a:solidFill>
                <a:latin typeface="Arial"/>
                <a:cs typeface="Arial"/>
              </a:rPr>
              <a:t>Tel:  (908) 755 0048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3351547" y="4489057"/>
            <a:ext cx="5488906" cy="0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6096000" y="4857619"/>
            <a:ext cx="0" cy="1353429"/>
          </a:xfrm>
          <a:prstGeom prst="line">
            <a:avLst/>
          </a:prstGeom>
          <a:ln w="12700" cmpd="sng">
            <a:solidFill>
              <a:srgbClr val="EAA91E"/>
            </a:solidFill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3351547" y="3880143"/>
            <a:ext cx="5488906" cy="0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74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44812" y="0"/>
            <a:ext cx="1218086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02330">
              <a:defRPr/>
            </a:pPr>
            <a:endParaRPr lang="en-US" sz="1776" kern="0" dirty="0">
              <a:solidFill>
                <a:sysClr val="windowText" lastClr="0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1" y="1301487"/>
            <a:ext cx="9779519" cy="5621559"/>
          </a:xfrm>
          <a:prstGeom prst="rect">
            <a:avLst/>
          </a:prstGeom>
        </p:spPr>
      </p:pic>
      <p:sp>
        <p:nvSpPr>
          <p:cNvPr id="18" name="Text Placeholder 4"/>
          <p:cNvSpPr txBox="1">
            <a:spLocks/>
          </p:cNvSpPr>
          <p:nvPr/>
        </p:nvSpPr>
        <p:spPr>
          <a:xfrm>
            <a:off x="6457470" y="1239977"/>
            <a:ext cx="2225687" cy="1264323"/>
          </a:xfrm>
          <a:prstGeom prst="rect">
            <a:avLst/>
          </a:prstGeom>
          <a:solidFill>
            <a:srgbClr val="4BACC6"/>
          </a:solidFill>
        </p:spPr>
        <p:txBody>
          <a:bodyPr vert="horz" lIns="90229" tIns="90229" rIns="90229" bIns="90229" numCol="1" rtlCol="0">
            <a:noAutofit/>
          </a:bodyPr>
          <a:lstStyle>
            <a:defPPr>
              <a:defRPr lang="en-US"/>
            </a:defPPr>
            <a:lvl1pPr marL="0" marR="0" lvl="0" indent="0" defTabSz="68576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​"/>
              <a:tabLst/>
              <a:defRPr kumimoji="0" sz="4400" b="1" i="0" u="none" strike="noStrike" cap="none" spc="-50" normalizeH="0" baseline="0">
                <a:ln>
                  <a:noFill/>
                </a:ln>
                <a:solidFill>
                  <a:srgbClr val="3C3D3E">
                    <a:lumMod val="75000"/>
                    <a:alpha val="60000"/>
                  </a:srgbClr>
                </a:solidFill>
                <a:effectLst/>
                <a:uLnTx/>
                <a:uFillTx/>
                <a:ea typeface="Arial" charset="0"/>
              </a:defRPr>
            </a:lvl1pPr>
            <a:lvl2pPr marL="0" lvl="1" indent="0" defTabSz="685767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700" b="1" i="0" spc="-20" baseline="0">
                <a:solidFill>
                  <a:srgbClr val="FFFFFF"/>
                </a:solidFill>
                <a:latin typeface="Segoe UI" panose="020B0502040204020203" pitchFamily="34" charset="0"/>
                <a:ea typeface="Arial Black" charset="0"/>
                <a:cs typeface="Segoe UI" panose="020B0502040204020203" pitchFamily="34" charset="0"/>
              </a:defRPr>
            </a:lvl2pPr>
            <a:lvl3pPr marL="0" indent="0" defTabSz="685767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800" b="0" i="0" spc="-20" baseline="0">
                <a:ea typeface="Arial" charset="0"/>
              </a:defRPr>
            </a:lvl3pPr>
            <a:lvl4pPr marL="0" indent="0" defTabSz="685767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000" b="0" i="0" spc="-30" baseline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</a:defRPr>
            </a:lvl4pPr>
            <a:lvl5pPr marL="0" marR="0" indent="0" defTabSz="685767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spc="-30" baseline="0">
                <a:solidFill>
                  <a:schemeClr val="accent5"/>
                </a:solidFill>
                <a:ea typeface="Arial" charset="0"/>
              </a:defRPr>
            </a:lvl5pPr>
            <a:lvl6pPr marL="258353" indent="-129773" defTabSz="685767">
              <a:lnSpc>
                <a:spcPct val="85000"/>
              </a:lnSpc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spc="-30" baseline="0">
                <a:latin typeface="Calibri" charset="0"/>
                <a:cs typeface="+mn-cs"/>
              </a:defRPr>
            </a:lvl6pPr>
            <a:lvl7pPr marL="0" indent="0" defTabSz="685767">
              <a:spcBef>
                <a:spcPts val="450"/>
              </a:spcBef>
              <a:spcAft>
                <a:spcPts val="450"/>
              </a:spcAft>
              <a:buClr>
                <a:schemeClr val="bg2"/>
              </a:buClr>
              <a:buFont typeface="Arial" panose="020B0604020202020204" pitchFamily="34" charset="0"/>
              <a:buChar char="​"/>
              <a:defRPr sz="825" i="1" spc="-30" baseline="0">
                <a:latin typeface="Calibri" charset="0"/>
                <a:cs typeface="+mn-cs"/>
              </a:defRPr>
            </a:lvl7pPr>
            <a:lvl8pPr marL="128582" indent="-128582" defTabSz="685767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spc="-30" baseline="0">
                <a:latin typeface="Calibri" charset="0"/>
                <a:cs typeface="+mn-cs"/>
              </a:defRPr>
            </a:lvl8pPr>
            <a:lvl9pPr marL="258353" indent="-129773" defTabSz="685767"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spc="-30" baseline="0">
                <a:latin typeface="Calibri" charset="0"/>
                <a:cs typeface="+mn-cs"/>
              </a:defRPr>
            </a:lvl9pPr>
          </a:lstStyle>
          <a:p>
            <a:r>
              <a:rPr lang="en-US" sz="4342" dirty="0"/>
              <a:t>1</a:t>
            </a:r>
          </a:p>
          <a:p>
            <a:pPr lvl="1"/>
            <a:r>
              <a:rPr lang="en-US" sz="1800" dirty="0"/>
              <a:t>Apple Pay Overview  </a:t>
            </a:r>
            <a:endParaRPr lang="en-US" sz="1600" dirty="0"/>
          </a:p>
        </p:txBody>
      </p:sp>
      <p:sp>
        <p:nvSpPr>
          <p:cNvPr id="19" name="Text Placeholder 5"/>
          <p:cNvSpPr txBox="1">
            <a:spLocks/>
          </p:cNvSpPr>
          <p:nvPr/>
        </p:nvSpPr>
        <p:spPr>
          <a:xfrm>
            <a:off x="6466457" y="2612207"/>
            <a:ext cx="2259527" cy="1272223"/>
          </a:xfrm>
          <a:prstGeom prst="rect">
            <a:avLst/>
          </a:prstGeom>
          <a:solidFill>
            <a:srgbClr val="F96B2B"/>
          </a:solidFill>
        </p:spPr>
        <p:txBody>
          <a:bodyPr vert="horz" lIns="90229" tIns="90229" rIns="90229" bIns="90229" numCol="1" rtlCol="0">
            <a:noAutofit/>
          </a:bodyPr>
          <a:lstStyle>
            <a:lvl1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4400" b="1" i="0" kern="1200" spc="-50" baseline="0">
                <a:solidFill>
                  <a:schemeClr val="tx2">
                    <a:lumMod val="75000"/>
                    <a:alpha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000" b="1" i="0" kern="1200" spc="-2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2pPr>
            <a:lvl3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800" b="0" i="0" kern="1200" spc="-2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68576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000" b="0" i="0" kern="1200" spc="-3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marR="0" indent="0" algn="l" defTabSz="685767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kern="1200" spc="-30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5pPr>
            <a:lvl6pPr marL="258353" indent="-129773" algn="l" defTabSz="685767" rtl="0" eaLnBrk="1" latinLnBrk="0" hangingPunct="1">
              <a:lnSpc>
                <a:spcPct val="85000"/>
              </a:lnSpc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6pPr>
            <a:lvl7pPr marL="0" indent="0" algn="l" defTabSz="685767" rtl="0" eaLnBrk="1" latinLnBrk="0" hangingPunct="1">
              <a:spcBef>
                <a:spcPts val="450"/>
              </a:spcBef>
              <a:spcAft>
                <a:spcPts val="450"/>
              </a:spcAft>
              <a:buClr>
                <a:schemeClr val="bg2"/>
              </a:buClr>
              <a:buFont typeface="Arial" panose="020B0604020202020204" pitchFamily="34" charset="0"/>
              <a:buChar char="​"/>
              <a:defRPr sz="825" i="1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7pPr>
            <a:lvl8pPr marL="128582" indent="-128582" algn="l" defTabSz="685767" rtl="0" eaLnBrk="1" latinLnBrk="0" hangingPunct="1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8pPr>
            <a:lvl9pPr marL="258353" indent="-129773" algn="l" defTabSz="685767" rtl="0" eaLnBrk="1" latinLnBrk="0" hangingPunct="1"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9pPr>
          </a:lstStyle>
          <a:p>
            <a:pPr defTabSz="676715">
              <a:defRPr/>
            </a:pPr>
            <a:r>
              <a:rPr lang="en-US" sz="4342" spc="-49" dirty="0">
                <a:solidFill>
                  <a:srgbClr val="3C3D3E">
                    <a:lumMod val="75000"/>
                    <a:alpha val="60000"/>
                  </a:srgbClr>
                </a:solidFill>
              </a:rPr>
              <a:t>3</a:t>
            </a:r>
          </a:p>
          <a:p>
            <a:pPr fontAlgn="auto">
              <a:defRPr/>
            </a:pPr>
            <a:r>
              <a:rPr lang="en-US" sz="1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Apple Pay </a:t>
            </a:r>
            <a:r>
              <a:rPr lang="en-US" sz="1800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 Strategy </a:t>
            </a:r>
            <a:endParaRPr lang="en-US" sz="16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Text Placeholder 74"/>
          <p:cNvSpPr txBox="1">
            <a:spLocks/>
          </p:cNvSpPr>
          <p:nvPr/>
        </p:nvSpPr>
        <p:spPr>
          <a:xfrm>
            <a:off x="8878334" y="4002225"/>
            <a:ext cx="2259527" cy="1272223"/>
          </a:xfrm>
          <a:prstGeom prst="rect">
            <a:avLst/>
          </a:prstGeom>
          <a:solidFill>
            <a:srgbClr val="00CC99"/>
          </a:solidFill>
        </p:spPr>
        <p:txBody>
          <a:bodyPr vert="horz" lIns="90229" tIns="90229" rIns="90229" bIns="90229" numCol="1" rtlCol="0">
            <a:noAutofit/>
          </a:bodyPr>
          <a:lstStyle>
            <a:lvl1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4400" b="1" i="0" kern="1200" spc="-50" baseline="0">
                <a:solidFill>
                  <a:schemeClr val="tx2">
                    <a:lumMod val="75000"/>
                    <a:alpha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000" b="1" i="0" kern="1200" spc="-2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2pPr>
            <a:lvl3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800" b="0" i="0" kern="1200" spc="-2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68576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000" b="0" i="0" kern="1200" spc="-3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marR="0" indent="0" algn="l" defTabSz="685767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kern="1200" spc="-30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5pPr>
            <a:lvl6pPr marL="258353" indent="-129773" algn="l" defTabSz="685767" rtl="0" eaLnBrk="1" latinLnBrk="0" hangingPunct="1">
              <a:lnSpc>
                <a:spcPct val="85000"/>
              </a:lnSpc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6pPr>
            <a:lvl7pPr marL="0" indent="0" algn="l" defTabSz="685767" rtl="0" eaLnBrk="1" latinLnBrk="0" hangingPunct="1">
              <a:spcBef>
                <a:spcPts val="450"/>
              </a:spcBef>
              <a:spcAft>
                <a:spcPts val="450"/>
              </a:spcAft>
              <a:buClr>
                <a:schemeClr val="bg2"/>
              </a:buClr>
              <a:buFont typeface="Arial" panose="020B0604020202020204" pitchFamily="34" charset="0"/>
              <a:buChar char="​"/>
              <a:defRPr sz="825" i="1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7pPr>
            <a:lvl8pPr marL="128582" indent="-128582" algn="l" defTabSz="685767" rtl="0" eaLnBrk="1" latinLnBrk="0" hangingPunct="1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8pPr>
            <a:lvl9pPr marL="258353" indent="-129773" algn="l" defTabSz="685767" rtl="0" eaLnBrk="1" latinLnBrk="0" hangingPunct="1"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9pPr>
          </a:lstStyle>
          <a:p>
            <a:pPr defTabSz="676715">
              <a:defRPr/>
            </a:pPr>
            <a:r>
              <a:rPr lang="en-US" sz="4342" spc="-49" dirty="0">
                <a:solidFill>
                  <a:srgbClr val="3C3D3E">
                    <a:lumMod val="75000"/>
                    <a:alpha val="60000"/>
                  </a:srgbClr>
                </a:solidFill>
              </a:rPr>
              <a:t>6</a:t>
            </a:r>
          </a:p>
          <a:p>
            <a:pPr>
              <a:defRPr/>
            </a:pPr>
            <a:r>
              <a:rPr lang="en-US" sz="1800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Functional Testing</a:t>
            </a:r>
            <a:endParaRPr lang="en-US" sz="18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Placeholder 75"/>
          <p:cNvSpPr txBox="1">
            <a:spLocks/>
          </p:cNvSpPr>
          <p:nvPr/>
        </p:nvSpPr>
        <p:spPr>
          <a:xfrm>
            <a:off x="8894671" y="2588685"/>
            <a:ext cx="2259527" cy="1272223"/>
          </a:xfrm>
          <a:prstGeom prst="rect">
            <a:avLst/>
          </a:prstGeom>
          <a:solidFill>
            <a:srgbClr val="007FCB"/>
          </a:solidFill>
        </p:spPr>
        <p:txBody>
          <a:bodyPr vert="horz" lIns="90229" tIns="90229" rIns="90229" bIns="90229" numCol="1" rtlCol="0">
            <a:noAutofit/>
          </a:bodyPr>
          <a:lstStyle>
            <a:lvl1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4400" b="1" i="0" kern="1200" spc="-50" baseline="0">
                <a:solidFill>
                  <a:schemeClr val="tx2">
                    <a:lumMod val="75000"/>
                    <a:alpha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000" b="1" i="0" kern="1200" spc="-2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2pPr>
            <a:lvl3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800" b="0" i="0" kern="1200" spc="-2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68576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000" b="0" i="0" kern="1200" spc="-3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marR="0" indent="0" algn="l" defTabSz="685767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kern="1200" spc="-30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5pPr>
            <a:lvl6pPr marL="258353" indent="-129773" algn="l" defTabSz="685767" rtl="0" eaLnBrk="1" latinLnBrk="0" hangingPunct="1">
              <a:lnSpc>
                <a:spcPct val="85000"/>
              </a:lnSpc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6pPr>
            <a:lvl7pPr marL="0" indent="0" algn="l" defTabSz="685767" rtl="0" eaLnBrk="1" latinLnBrk="0" hangingPunct="1">
              <a:spcBef>
                <a:spcPts val="450"/>
              </a:spcBef>
              <a:spcAft>
                <a:spcPts val="450"/>
              </a:spcAft>
              <a:buClr>
                <a:schemeClr val="bg2"/>
              </a:buClr>
              <a:buFont typeface="Arial" panose="020B0604020202020204" pitchFamily="34" charset="0"/>
              <a:buChar char="​"/>
              <a:defRPr sz="825" i="1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7pPr>
            <a:lvl8pPr marL="128582" indent="-128582" algn="l" defTabSz="685767" rtl="0" eaLnBrk="1" latinLnBrk="0" hangingPunct="1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8pPr>
            <a:lvl9pPr marL="258353" indent="-129773" algn="l" defTabSz="685767" rtl="0" eaLnBrk="1" latinLnBrk="0" hangingPunct="1"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9pPr>
          </a:lstStyle>
          <a:p>
            <a:pPr defTabSz="676715">
              <a:defRPr/>
            </a:pPr>
            <a:r>
              <a:rPr lang="en-US" sz="4342" spc="-49" dirty="0">
                <a:solidFill>
                  <a:srgbClr val="3C3D3E">
                    <a:lumMod val="75000"/>
                    <a:alpha val="60000"/>
                  </a:srgbClr>
                </a:solidFill>
              </a:rPr>
              <a:t>4</a:t>
            </a:r>
          </a:p>
          <a:p>
            <a:pPr lvl="1" fontAlgn="auto">
              <a:defRPr/>
            </a:pPr>
            <a:r>
              <a:rPr lang="en-US" sz="1800" dirty="0" smtClean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Apple Pay Work flow </a:t>
            </a:r>
            <a:endParaRPr lang="en-US" sz="18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547143" y="1490860"/>
            <a:ext cx="2049715" cy="1264313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>
            <a:outerShdw dist="38100" dir="5400000" algn="t" rotWithShape="0">
              <a:srgbClr val="999683">
                <a:alpha val="20000"/>
              </a:srgbClr>
            </a:outerShdw>
          </a:effectLst>
        </p:spPr>
        <p:txBody>
          <a:bodyPr rtlCol="0" anchor="ctr"/>
          <a:lstStyle/>
          <a:p>
            <a:pPr algn="ctr" defTabSz="902330">
              <a:lnSpc>
                <a:spcPct val="95000"/>
              </a:lnSpc>
              <a:defRPr/>
            </a:pPr>
            <a:endParaRPr lang="en-US" sz="1776" b="1" kern="0" dirty="0">
              <a:solidFill>
                <a:srgbClr val="3C3D3E"/>
              </a:solidFill>
              <a:latin typeface="Arial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6171190" y="1323666"/>
            <a:ext cx="0" cy="45866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109">
            <a:extLst>
              <a:ext uri="{FF2B5EF4-FFF2-40B4-BE49-F238E27FC236}">
                <a16:creationId xmlns:a16="http://schemas.microsoft.com/office/drawing/2014/main" id="{0D9387EB-9371-4722-B61A-3983F7A86ADE}"/>
              </a:ext>
            </a:extLst>
          </p:cNvPr>
          <p:cNvSpPr txBox="1">
            <a:spLocks/>
          </p:cNvSpPr>
          <p:nvPr/>
        </p:nvSpPr>
        <p:spPr>
          <a:xfrm>
            <a:off x="6466455" y="4002225"/>
            <a:ext cx="2259527" cy="12722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vert="horz" lIns="90229" tIns="90229" rIns="90229" bIns="90229" numCol="1" rtlCol="0">
            <a:noAutofit/>
          </a:bodyPr>
          <a:lstStyle>
            <a:lvl1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4400" b="1" i="0" kern="1200" spc="-50" baseline="0">
                <a:solidFill>
                  <a:schemeClr val="tx2">
                    <a:lumMod val="75000"/>
                    <a:alpha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000" b="1" i="0" kern="1200" spc="-2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2pPr>
            <a:lvl3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800" b="0" i="0" kern="1200" spc="-2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68576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000" b="0" i="0" kern="1200" spc="-3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marR="0" indent="0" algn="l" defTabSz="685767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kern="1200" spc="-30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5pPr>
            <a:lvl6pPr marL="258353" indent="-129773" algn="l" defTabSz="685767" rtl="0" eaLnBrk="1" latinLnBrk="0" hangingPunct="1">
              <a:lnSpc>
                <a:spcPct val="85000"/>
              </a:lnSpc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6pPr>
            <a:lvl7pPr marL="0" indent="0" algn="l" defTabSz="685767" rtl="0" eaLnBrk="1" latinLnBrk="0" hangingPunct="1">
              <a:spcBef>
                <a:spcPts val="450"/>
              </a:spcBef>
              <a:spcAft>
                <a:spcPts val="450"/>
              </a:spcAft>
              <a:buClr>
                <a:schemeClr val="bg2"/>
              </a:buClr>
              <a:buFont typeface="Arial" panose="020B0604020202020204" pitchFamily="34" charset="0"/>
              <a:buChar char="​"/>
              <a:defRPr sz="825" i="1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7pPr>
            <a:lvl8pPr marL="128582" indent="-128582" algn="l" defTabSz="685767" rtl="0" eaLnBrk="1" latinLnBrk="0" hangingPunct="1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8pPr>
            <a:lvl9pPr marL="258353" indent="-129773" algn="l" defTabSz="685767" rtl="0" eaLnBrk="1" latinLnBrk="0" hangingPunct="1"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9pPr>
          </a:lstStyle>
          <a:p>
            <a:pPr defTabSz="676715">
              <a:defRPr/>
            </a:pPr>
            <a:r>
              <a:rPr lang="en-US" sz="4342" dirty="0" smtClean="0">
                <a:solidFill>
                  <a:srgbClr val="3C3D3E">
                    <a:lumMod val="75000"/>
                    <a:alpha val="60000"/>
                  </a:srgbClr>
                </a:solidFill>
              </a:rPr>
              <a:t>5</a:t>
            </a:r>
          </a:p>
          <a:p>
            <a:pPr>
              <a:defRPr/>
            </a:pPr>
            <a:r>
              <a:rPr lang="en-US" sz="1800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Technical Work flow</a:t>
            </a:r>
            <a:endParaRPr lang="en-US" sz="18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89142" y="733607"/>
            <a:ext cx="5112954" cy="74406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551246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1102492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653738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220498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756230" algn="l" defTabSz="1102492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3307476" algn="l" defTabSz="1102492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858722" algn="l" defTabSz="1102492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4409968" algn="l" defTabSz="1102492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r>
              <a:rPr lang="en-US" sz="4243" b="1" dirty="0">
                <a:solidFill>
                  <a:srgbClr val="0070C0"/>
                </a:solidFill>
                <a:latin typeface="Segoe UI Semibold" panose="020B0702040204020203" pitchFamily="34" charset="0"/>
                <a:cs typeface="Arial"/>
              </a:rPr>
              <a:t>Agenda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86409" y="878033"/>
            <a:ext cx="502733" cy="47226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4742" y="397936"/>
            <a:ext cx="1087974" cy="707702"/>
          </a:xfrm>
          <a:prstGeom prst="rect">
            <a:avLst/>
          </a:prstGeom>
        </p:spPr>
      </p:pic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D060CAC-4518-46E7-A110-4C6B63E16EE5}"/>
              </a:ext>
            </a:extLst>
          </p:cNvPr>
          <p:cNvSpPr txBox="1">
            <a:spLocks/>
          </p:cNvSpPr>
          <p:nvPr/>
        </p:nvSpPr>
        <p:spPr>
          <a:xfrm>
            <a:off x="8804722" y="1239977"/>
            <a:ext cx="2259527" cy="127222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0229" tIns="90229" rIns="90229" bIns="90229" numCol="1" rtlCol="0">
            <a:noAutofit/>
          </a:bodyPr>
          <a:lstStyle>
            <a:lvl1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4400" b="1" i="0" kern="1200" spc="-50" baseline="0">
                <a:solidFill>
                  <a:schemeClr val="tx2">
                    <a:lumMod val="75000"/>
                    <a:alpha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000" b="1" i="0" kern="1200" spc="-2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2pPr>
            <a:lvl3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800" b="0" i="0" kern="1200" spc="-2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68576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000" b="0" i="0" kern="1200" spc="-3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marR="0" indent="0" algn="l" defTabSz="685767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kern="1200" spc="-30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5pPr>
            <a:lvl6pPr marL="258353" indent="-129773" algn="l" defTabSz="685767" rtl="0" eaLnBrk="1" latinLnBrk="0" hangingPunct="1">
              <a:lnSpc>
                <a:spcPct val="85000"/>
              </a:lnSpc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6pPr>
            <a:lvl7pPr marL="0" indent="0" algn="l" defTabSz="685767" rtl="0" eaLnBrk="1" latinLnBrk="0" hangingPunct="1">
              <a:spcBef>
                <a:spcPts val="450"/>
              </a:spcBef>
              <a:spcAft>
                <a:spcPts val="450"/>
              </a:spcAft>
              <a:buClr>
                <a:schemeClr val="bg2"/>
              </a:buClr>
              <a:buFont typeface="Arial" panose="020B0604020202020204" pitchFamily="34" charset="0"/>
              <a:buChar char="​"/>
              <a:defRPr sz="825" i="1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7pPr>
            <a:lvl8pPr marL="128582" indent="-128582" algn="l" defTabSz="685767" rtl="0" eaLnBrk="1" latinLnBrk="0" hangingPunct="1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8pPr>
            <a:lvl9pPr marL="258353" indent="-129773" algn="l" defTabSz="685767" rtl="0" eaLnBrk="1" latinLnBrk="0" hangingPunct="1"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9pPr>
          </a:lstStyle>
          <a:p>
            <a:pPr defTabSz="676715">
              <a:defRPr/>
            </a:pPr>
            <a:r>
              <a:rPr lang="en-US" sz="4342" dirty="0">
                <a:solidFill>
                  <a:srgbClr val="3C3D3E">
                    <a:lumMod val="75000"/>
                    <a:alpha val="60000"/>
                  </a:srgbClr>
                </a:solidFill>
              </a:rPr>
              <a:t>2</a:t>
            </a:r>
            <a:endParaRPr lang="en-US" sz="4342" spc="-49" dirty="0">
              <a:solidFill>
                <a:srgbClr val="3C3D3E">
                  <a:lumMod val="75000"/>
                  <a:alpha val="60000"/>
                </a:srgbClr>
              </a:solidFill>
            </a:endParaRPr>
          </a:p>
          <a:p>
            <a:pPr fontAlgn="auto">
              <a:defRPr/>
            </a:pPr>
            <a:r>
              <a:rPr lang="en-US" sz="1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Apple Pay </a:t>
            </a:r>
            <a:r>
              <a:rPr lang="en-US" sz="1800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Testing Highlights</a:t>
            </a:r>
            <a:endParaRPr lang="en-US" sz="16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Placeholder 74">
            <a:extLst>
              <a:ext uri="{FF2B5EF4-FFF2-40B4-BE49-F238E27FC236}">
                <a16:creationId xmlns:a16="http://schemas.microsoft.com/office/drawing/2014/main" id="{DD728D77-EC0C-4E1D-94DA-1FAF583086B5}"/>
              </a:ext>
            </a:extLst>
          </p:cNvPr>
          <p:cNvSpPr txBox="1">
            <a:spLocks/>
          </p:cNvSpPr>
          <p:nvPr/>
        </p:nvSpPr>
        <p:spPr>
          <a:xfrm>
            <a:off x="6466455" y="5372373"/>
            <a:ext cx="2259527" cy="12722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vert="horz" lIns="90229" tIns="90229" rIns="90229" bIns="90229" numCol="1" rtlCol="0">
            <a:noAutofit/>
          </a:bodyPr>
          <a:lstStyle>
            <a:lvl1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4400" b="1" i="0" kern="1200" spc="-50" baseline="0">
                <a:solidFill>
                  <a:schemeClr val="tx2">
                    <a:lumMod val="75000"/>
                    <a:alpha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000" b="1" i="0" kern="1200" spc="-2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2pPr>
            <a:lvl3pPr marL="0" indent="0" algn="l" defTabSz="68576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800" b="0" i="0" kern="1200" spc="-2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685767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1000" b="0" i="0" kern="1200" spc="-30" baseline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marR="0" indent="0" algn="l" defTabSz="685767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1" i="0" kern="1200" spc="-30" baseline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5pPr>
            <a:lvl6pPr marL="258353" indent="-129773" algn="l" defTabSz="685767" rtl="0" eaLnBrk="1" latinLnBrk="0" hangingPunct="1">
              <a:lnSpc>
                <a:spcPct val="85000"/>
              </a:lnSpc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6pPr>
            <a:lvl7pPr marL="0" indent="0" algn="l" defTabSz="685767" rtl="0" eaLnBrk="1" latinLnBrk="0" hangingPunct="1">
              <a:spcBef>
                <a:spcPts val="450"/>
              </a:spcBef>
              <a:spcAft>
                <a:spcPts val="450"/>
              </a:spcAft>
              <a:buClr>
                <a:schemeClr val="bg2"/>
              </a:buClr>
              <a:buFont typeface="Arial" panose="020B0604020202020204" pitchFamily="34" charset="0"/>
              <a:buChar char="​"/>
              <a:defRPr sz="825" i="1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7pPr>
            <a:lvl8pPr marL="128582" indent="-128582" algn="l" defTabSz="685767" rtl="0" eaLnBrk="1" latinLnBrk="0" hangingPunct="1"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8pPr>
            <a:lvl9pPr marL="258353" indent="-129773" algn="l" defTabSz="685767" rtl="0" eaLnBrk="1" latinLnBrk="0" hangingPunct="1">
              <a:spcBef>
                <a:spcPct val="2000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825" kern="1200" spc="-30" baseline="0">
                <a:solidFill>
                  <a:schemeClr val="tx1"/>
                </a:solidFill>
                <a:latin typeface="Calibri" charset="0"/>
                <a:ea typeface="+mn-ea"/>
                <a:cs typeface="+mn-cs"/>
              </a:defRPr>
            </a:lvl9pPr>
          </a:lstStyle>
          <a:p>
            <a:pPr defTabSz="676715">
              <a:defRPr/>
            </a:pPr>
            <a:r>
              <a:rPr lang="en-US" sz="4342" spc="-49" dirty="0">
                <a:solidFill>
                  <a:srgbClr val="3C3D3E">
                    <a:lumMod val="75000"/>
                    <a:alpha val="60000"/>
                  </a:srgbClr>
                </a:solidFill>
              </a:rPr>
              <a:t>7</a:t>
            </a:r>
          </a:p>
          <a:p>
            <a:pPr>
              <a:defRPr/>
            </a:pPr>
            <a:r>
              <a:rPr lang="en-US" sz="1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Apple Pay Metrics</a:t>
            </a:r>
          </a:p>
        </p:txBody>
      </p:sp>
    </p:spTree>
    <p:extLst>
      <p:ext uri="{BB962C8B-B14F-4D97-AF65-F5344CB8AC3E}">
        <p14:creationId xmlns:p14="http://schemas.microsoft.com/office/powerpoint/2010/main" val="117469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12"/>
          <p:cNvSpPr txBox="1">
            <a:spLocks noChangeArrowheads="1"/>
          </p:cNvSpPr>
          <p:nvPr/>
        </p:nvSpPr>
        <p:spPr>
          <a:xfrm>
            <a:off x="134928" y="191877"/>
            <a:ext cx="10472112" cy="565769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800" dirty="0"/>
              <a:t>Apple Pay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FDC83C-7582-40D2-B117-A5693A08BB70}"/>
              </a:ext>
            </a:extLst>
          </p:cNvPr>
          <p:cNvSpPr txBox="1"/>
          <p:nvPr/>
        </p:nvSpPr>
        <p:spPr>
          <a:xfrm>
            <a:off x="134928" y="1214846"/>
            <a:ext cx="10908176" cy="614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Objective:</a:t>
            </a:r>
          </a:p>
          <a:p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/>
              <a:t>The purpose of this project is to implement Apple Pay for making payment transactions on </a:t>
            </a:r>
            <a:br>
              <a:rPr lang="en-US" dirty="0"/>
            </a:br>
            <a:r>
              <a:rPr lang="en-US" dirty="0"/>
              <a:t>Sales and Service. The option for Apple Pay will be presented as a payment method on </a:t>
            </a:r>
            <a:br>
              <a:rPr lang="en-US" dirty="0"/>
            </a:br>
            <a:r>
              <a:rPr lang="en-US" dirty="0"/>
              <a:t>the Make a Payment page.</a:t>
            </a:r>
          </a:p>
          <a:p>
            <a:pPr algn="just"/>
            <a:endParaRPr lang="en-US" dirty="0"/>
          </a:p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Business: </a:t>
            </a:r>
          </a:p>
          <a:p>
            <a:pPr algn="just"/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dirty="0"/>
              <a:t>Auto / Cycle Sales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dirty="0"/>
              <a:t>Auto / Cycle Services</a:t>
            </a:r>
          </a:p>
          <a:p>
            <a:endParaRPr lang="en-US" dirty="0"/>
          </a:p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Features Implemented :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Scheduled future dated Payments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Immediate Payment                                        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Adding Card to Apple Wallet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spcBef>
                <a:spcPts val="600"/>
              </a:spcBef>
              <a:defRPr/>
            </a:pP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defRPr/>
            </a:pP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2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F159C8-8ACD-4C71-A364-A3AA89523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351" y="3106181"/>
            <a:ext cx="2173293" cy="3541904"/>
          </a:xfrm>
          <a:prstGeom prst="rect">
            <a:avLst/>
          </a:prstGeom>
        </p:spPr>
      </p:pic>
      <p:sp>
        <p:nvSpPr>
          <p:cNvPr id="14" name="Rectangle 7">
            <a:extLst>
              <a:ext uri="{FF2B5EF4-FFF2-40B4-BE49-F238E27FC236}">
                <a16:creationId xmlns:a16="http://schemas.microsoft.com/office/drawing/2014/main" id="{A939469B-1E39-4135-99B9-14F36118C6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4250755-824C-4731-87F4-10C7545725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2CA3B08D-FB64-47FD-A3FD-859E60A90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8429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7968C9C2-C8A5-45E4-8844-208BB7152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3001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C2265-C3D7-4017-97A0-C0D2D25DC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5455" y="3138080"/>
            <a:ext cx="2414901" cy="3464071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0A42884-E413-4D1F-9CCB-1A03275965B0}"/>
              </a:ext>
            </a:extLst>
          </p:cNvPr>
          <p:cNvSpPr/>
          <p:nvPr/>
        </p:nvSpPr>
        <p:spPr>
          <a:xfrm>
            <a:off x="4465455" y="2509285"/>
            <a:ext cx="2307485" cy="522433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6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shade val="67500"/>
                  <a:satMod val="115000"/>
                </a:schemeClr>
              </a:gs>
              <a:gs pos="100000">
                <a:schemeClr val="bg1">
                  <a:lumMod val="65000"/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Payment page without Apple Pay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230DB5D-5000-43CC-985B-AC211F4E612E}"/>
              </a:ext>
            </a:extLst>
          </p:cNvPr>
          <p:cNvSpPr/>
          <p:nvPr/>
        </p:nvSpPr>
        <p:spPr>
          <a:xfrm>
            <a:off x="7658774" y="2477386"/>
            <a:ext cx="2218870" cy="536604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6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shade val="67500"/>
                  <a:satMod val="115000"/>
                </a:schemeClr>
              </a:gs>
              <a:gs pos="100000">
                <a:schemeClr val="bg1">
                  <a:lumMod val="65000"/>
                  <a:shade val="100000"/>
                  <a:satMod val="115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Payment with Apple Pay</a:t>
            </a:r>
          </a:p>
        </p:txBody>
      </p:sp>
    </p:spTree>
    <p:extLst>
      <p:ext uri="{BB962C8B-B14F-4D97-AF65-F5344CB8AC3E}">
        <p14:creationId xmlns:p14="http://schemas.microsoft.com/office/powerpoint/2010/main" val="90779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8932473" y="5054055"/>
            <a:ext cx="2076993" cy="1280469"/>
          </a:xfrm>
          <a:prstGeom prst="roundRect">
            <a:avLst/>
          </a:prstGeom>
          <a:noFill/>
          <a:ln w="571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Rectangle 312"/>
          <p:cNvSpPr txBox="1">
            <a:spLocks noChangeArrowheads="1"/>
          </p:cNvSpPr>
          <p:nvPr/>
        </p:nvSpPr>
        <p:spPr>
          <a:xfrm>
            <a:off x="134928" y="191877"/>
            <a:ext cx="10472112" cy="565769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800" dirty="0"/>
              <a:t>Indy QA Testing Highlights of Apple Pay Testing</a:t>
            </a: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A939469B-1E39-4135-99B9-14F36118C6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4250755-824C-4731-87F4-10C7545725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C38397-FAED-4191-B29A-6C6FB305464B}"/>
              </a:ext>
            </a:extLst>
          </p:cNvPr>
          <p:cNvSpPr/>
          <p:nvPr/>
        </p:nvSpPr>
        <p:spPr>
          <a:xfrm>
            <a:off x="1402715" y="8946724"/>
            <a:ext cx="5610225" cy="65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0DBB609D-80B5-43F8-946D-67C5AFED9EC0}"/>
              </a:ext>
            </a:extLst>
          </p:cNvPr>
          <p:cNvSpPr/>
          <p:nvPr/>
        </p:nvSpPr>
        <p:spPr>
          <a:xfrm>
            <a:off x="1988185" y="9041974"/>
            <a:ext cx="146050" cy="138430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9372CD69-BD31-455E-8549-B927B14A39F6}"/>
              </a:ext>
            </a:extLst>
          </p:cNvPr>
          <p:cNvSpPr/>
          <p:nvPr/>
        </p:nvSpPr>
        <p:spPr>
          <a:xfrm>
            <a:off x="5135245" y="9054674"/>
            <a:ext cx="146050" cy="138430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2CA3B08D-FB64-47FD-A3FD-859E60A90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8429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7968C9C2-C8A5-45E4-8844-208BB7152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3001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73F78C-5275-4C01-B6AC-B5E046703E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4918" y="1648389"/>
            <a:ext cx="1555569" cy="12891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8932473" y="1179723"/>
            <a:ext cx="207699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SG" dirty="0"/>
              <a:t>Apple Pay Channels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817240" y="2045890"/>
            <a:ext cx="5212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dirty="0"/>
              <a:t>POS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4918" y="3184624"/>
            <a:ext cx="1625867" cy="15276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/>
          <p:cNvSpPr txBox="1"/>
          <p:nvPr/>
        </p:nvSpPr>
        <p:spPr>
          <a:xfrm>
            <a:off x="10969640" y="3732835"/>
            <a:ext cx="5806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dirty="0"/>
              <a:t>WEB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4918" y="5173858"/>
            <a:ext cx="1732104" cy="10286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TextBox 20"/>
          <p:cNvSpPr txBox="1"/>
          <p:nvPr/>
        </p:nvSpPr>
        <p:spPr>
          <a:xfrm>
            <a:off x="11009466" y="5503529"/>
            <a:ext cx="1205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u="sng" dirty="0"/>
              <a:t>INDY SCOPE </a:t>
            </a:r>
          </a:p>
          <a:p>
            <a:r>
              <a:rPr lang="en-SG" sz="1600" dirty="0"/>
              <a:t>MOBILE</a:t>
            </a: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2CA3B08D-FB64-47FD-A3FD-859E60A90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902" y="977608"/>
            <a:ext cx="8668143" cy="5309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The following Apple Pay mobile web services are tested by Indy team. </a:t>
            </a:r>
            <a:endParaRPr lang="en-US" sz="1600" i="1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Apple Pay payment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Card Authorization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Apple Pay Extraction (Makes a scheduled future payment on a policy using Apple Pay)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Apple Pay Sales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Payment Search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Apple Pay Wallet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Created 100% Automation Testing in place for  Smoke, Functional, Regression &amp; Performance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The following enhancements are done to the API Framework by Indy QA team to achieve 100% automation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Include the response XML and html report as part of service results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Capture parameter values from services to integrate the test cases for end to end automation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Include test case IDs in HTML report for better troubleshooting the issues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Enhanced the results dashboard for better readability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Designed the performance Scripts through VUGEN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Gained knowledge on Apple Pay functionality including BEAM BBS Layer, Settlement process, </a:t>
            </a:r>
            <a:r>
              <a:rPr lang="en-US" sz="1400" dirty="0" smtClean="0"/>
              <a:t>Duck creek </a:t>
            </a:r>
            <a:r>
              <a:rPr lang="en-US" sz="1400" dirty="0"/>
              <a:t>Billing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/>
              <a:t>Tools Used – API Runner, Postman, VU Gen, Splunk &amp; TDM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8424920"/>
              </p:ext>
            </p:extLst>
          </p:nvPr>
        </p:nvGraphicFramePr>
        <p:xfrm>
          <a:off x="6917044" y="607439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Worksheet" showAsIcon="1" r:id="rId7" imgW="914400" imgH="771480" progId="Excel.Sheet.12">
                  <p:embed/>
                </p:oleObj>
              </mc:Choice>
              <mc:Fallback>
                <p:oleObj name="Worksheet" showAsIcon="1" r:id="rId7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17044" y="607439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9617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12"/>
          <p:cNvSpPr txBox="1">
            <a:spLocks noChangeArrowheads="1"/>
          </p:cNvSpPr>
          <p:nvPr/>
        </p:nvSpPr>
        <p:spPr>
          <a:xfrm>
            <a:off x="134928" y="191877"/>
            <a:ext cx="10472112" cy="565769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800" dirty="0" smtClean="0"/>
              <a:t>Apple Pay Test Strategy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56" y="1440206"/>
            <a:ext cx="1732104" cy="10286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ounded Rectangle 3"/>
          <p:cNvSpPr/>
          <p:nvPr/>
        </p:nvSpPr>
        <p:spPr>
          <a:xfrm>
            <a:off x="1240972" y="2253343"/>
            <a:ext cx="1162594" cy="666205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00" b="1" dirty="0"/>
              <a:t>Encrypted Bundle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69597" y="2921720"/>
            <a:ext cx="10708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000" dirty="0"/>
              <a:t>Apple Pay sends Encrypted </a:t>
            </a:r>
          </a:p>
          <a:p>
            <a:r>
              <a:rPr lang="en-SG" sz="1000" dirty="0"/>
              <a:t>Bundle to BBS Layer 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671582" y="2253342"/>
            <a:ext cx="1162594" cy="66620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00" b="1" dirty="0">
                <a:solidFill>
                  <a:schemeClr val="tx1"/>
                </a:solidFill>
              </a:rPr>
              <a:t>Decryption Process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91256" y="3007428"/>
            <a:ext cx="1287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000" dirty="0"/>
              <a:t>Orbital Gateway decrypts the bundle 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102192" y="2253341"/>
            <a:ext cx="1309143" cy="666205"/>
          </a:xfrm>
          <a:prstGeom prst="roundRect">
            <a:avLst/>
          </a:prstGeom>
          <a:solidFill>
            <a:schemeClr val="accent1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00" b="1" dirty="0">
                <a:solidFill>
                  <a:schemeClr val="bg1"/>
                </a:solidFill>
              </a:rPr>
              <a:t>DPAN , ECI , Cryptogram is send to DC for payment processing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2456597" y="2468879"/>
            <a:ext cx="193438" cy="226554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ight Arrow 11"/>
          <p:cNvSpPr/>
          <p:nvPr/>
        </p:nvSpPr>
        <p:spPr>
          <a:xfrm>
            <a:off x="3871465" y="2468879"/>
            <a:ext cx="193438" cy="226554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6511" y="2866410"/>
            <a:ext cx="262159" cy="28204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4176" y="2866411"/>
            <a:ext cx="262159" cy="282041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5637471" y="2247269"/>
            <a:ext cx="1309143" cy="66620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00" b="1" dirty="0">
                <a:solidFill>
                  <a:schemeClr val="tx1"/>
                </a:solidFill>
              </a:rPr>
              <a:t>BBS Service authorization card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3564" y="2866408"/>
            <a:ext cx="262159" cy="282041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2691376" y="3715236"/>
            <a:ext cx="1373528" cy="246411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1000" b="1" dirty="0">
                <a:solidFill>
                  <a:schemeClr val="tx1"/>
                </a:solidFill>
              </a:rPr>
              <a:t>Decryption Failure Validation </a:t>
            </a:r>
            <a:r>
              <a:rPr lang="en-SG" sz="1000" dirty="0">
                <a:solidFill>
                  <a:schemeClr val="tx1"/>
                </a:solidFill>
              </a:rPr>
              <a:t>: Error message validation when invalid bundle is passed to orbital gateway through Web services . (QA adds special characters like $, # % to bundle) 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637471" y="3767555"/>
            <a:ext cx="1582739" cy="2446341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1000" b="1" dirty="0">
                <a:solidFill>
                  <a:schemeClr val="tx1"/>
                </a:solidFill>
              </a:rPr>
              <a:t>Authorization exception  handling </a:t>
            </a:r>
            <a:r>
              <a:rPr lang="en-SG" sz="1000" dirty="0">
                <a:solidFill>
                  <a:schemeClr val="tx1"/>
                </a:solidFill>
              </a:rPr>
              <a:t>: Testing is done by providing invalid public hash key , Invalid Transaction Id , Invalid Signature and Invalid Cryptogram. (QA adds special characters like $, # % to make parameters invalid , Provide wrong Payment type ) 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154081" y="2249050"/>
            <a:ext cx="1309143" cy="666205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00" b="1" dirty="0"/>
              <a:t>Paymentech Callout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8674503" y="3738109"/>
            <a:ext cx="1438215" cy="244124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1000" dirty="0">
                <a:solidFill>
                  <a:schemeClr val="tx1"/>
                </a:solidFill>
              </a:rPr>
              <a:t>Successful payment processing  and error messaging validation. </a:t>
            </a:r>
            <a:br>
              <a:rPr lang="en-SG" sz="1000" dirty="0">
                <a:solidFill>
                  <a:schemeClr val="tx1"/>
                </a:solidFill>
              </a:rPr>
            </a:br>
            <a:endParaRPr lang="en-SG" sz="1000" dirty="0">
              <a:solidFill>
                <a:schemeClr val="tx1"/>
              </a:solidFill>
            </a:endParaRPr>
          </a:p>
          <a:p>
            <a:r>
              <a:rPr lang="en-SG" sz="1000" dirty="0">
                <a:solidFill>
                  <a:schemeClr val="tx1"/>
                </a:solidFill>
              </a:rPr>
              <a:t>QA validates error messages like Service down , duplicate payments , amount more than due etc. </a:t>
            </a:r>
          </a:p>
        </p:txBody>
      </p:sp>
      <p:sp>
        <p:nvSpPr>
          <p:cNvPr id="21" name="Rounded Rectangle 18">
            <a:extLst>
              <a:ext uri="{FF2B5EF4-FFF2-40B4-BE49-F238E27FC236}">
                <a16:creationId xmlns:a16="http://schemas.microsoft.com/office/drawing/2014/main" id="{07D46BCD-E4F8-427B-B773-6CB721E66393}"/>
              </a:ext>
            </a:extLst>
          </p:cNvPr>
          <p:cNvSpPr/>
          <p:nvPr/>
        </p:nvSpPr>
        <p:spPr>
          <a:xfrm>
            <a:off x="8674503" y="2247269"/>
            <a:ext cx="1309143" cy="66620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00" b="1" dirty="0">
                <a:solidFill>
                  <a:schemeClr val="tx1"/>
                </a:solidFill>
              </a:rPr>
              <a:t>Payment processing</a:t>
            </a:r>
          </a:p>
        </p:txBody>
      </p:sp>
      <p:sp>
        <p:nvSpPr>
          <p:cNvPr id="22" name="Rounded Rectangle 18">
            <a:extLst>
              <a:ext uri="{FF2B5EF4-FFF2-40B4-BE49-F238E27FC236}">
                <a16:creationId xmlns:a16="http://schemas.microsoft.com/office/drawing/2014/main" id="{E5ACD19F-E1A5-4E1D-A858-CAC25AE5BB25}"/>
              </a:ext>
            </a:extLst>
          </p:cNvPr>
          <p:cNvSpPr/>
          <p:nvPr/>
        </p:nvSpPr>
        <p:spPr>
          <a:xfrm>
            <a:off x="10251662" y="2252589"/>
            <a:ext cx="1309143" cy="66620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00" b="1" dirty="0">
                <a:solidFill>
                  <a:schemeClr val="tx1"/>
                </a:solidFill>
              </a:rPr>
              <a:t>Payment Settlement</a:t>
            </a:r>
          </a:p>
        </p:txBody>
      </p:sp>
      <p:sp>
        <p:nvSpPr>
          <p:cNvPr id="23" name="Rounded Rectangle 19">
            <a:extLst>
              <a:ext uri="{FF2B5EF4-FFF2-40B4-BE49-F238E27FC236}">
                <a16:creationId xmlns:a16="http://schemas.microsoft.com/office/drawing/2014/main" id="{FF354F96-4E5D-4954-AB24-0A22E39160D9}"/>
              </a:ext>
            </a:extLst>
          </p:cNvPr>
          <p:cNvSpPr/>
          <p:nvPr/>
        </p:nvSpPr>
        <p:spPr>
          <a:xfrm>
            <a:off x="10290800" y="3733010"/>
            <a:ext cx="1370039" cy="2446341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1000" dirty="0">
                <a:solidFill>
                  <a:schemeClr val="tx1"/>
                </a:solidFill>
              </a:rPr>
              <a:t>Settlement service is validated in Splunk or DB and QA validates  if money is deposited in GEICO account.</a:t>
            </a:r>
            <a:br>
              <a:rPr lang="en-SG" sz="1000" dirty="0">
                <a:solidFill>
                  <a:schemeClr val="tx1"/>
                </a:solidFill>
              </a:rPr>
            </a:br>
            <a:endParaRPr lang="en-SG" sz="1000" dirty="0">
              <a:solidFill>
                <a:schemeClr val="tx1"/>
              </a:solidFill>
            </a:endParaRPr>
          </a:p>
          <a:p>
            <a:r>
              <a:rPr lang="en-SG" sz="1000" dirty="0">
                <a:solidFill>
                  <a:schemeClr val="tx1"/>
                </a:solidFill>
              </a:rPr>
              <a:t>QA validates Mobile Payment history service to verify the payments history.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E450011-7B05-43E8-B965-185C5A0B60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1657" y="2866409"/>
            <a:ext cx="262159" cy="28204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5B8A7DA-1E88-4B42-A50E-674D23486B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9503" y="2866408"/>
            <a:ext cx="262159" cy="282041"/>
          </a:xfrm>
          <a:prstGeom prst="rect">
            <a:avLst/>
          </a:prstGeom>
        </p:spPr>
      </p:pic>
      <p:sp>
        <p:nvSpPr>
          <p:cNvPr id="26" name="Right Arrow 11">
            <a:extLst>
              <a:ext uri="{FF2B5EF4-FFF2-40B4-BE49-F238E27FC236}">
                <a16:creationId xmlns:a16="http://schemas.microsoft.com/office/drawing/2014/main" id="{75745052-6F11-4782-8967-092C10A7E1FD}"/>
              </a:ext>
            </a:extLst>
          </p:cNvPr>
          <p:cNvSpPr/>
          <p:nvPr/>
        </p:nvSpPr>
        <p:spPr>
          <a:xfrm>
            <a:off x="5444033" y="2467094"/>
            <a:ext cx="193438" cy="226554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Right Arrow 11">
            <a:extLst>
              <a:ext uri="{FF2B5EF4-FFF2-40B4-BE49-F238E27FC236}">
                <a16:creationId xmlns:a16="http://schemas.microsoft.com/office/drawing/2014/main" id="{0053B213-FB95-41C1-B2E7-0D3CD10C459E}"/>
              </a:ext>
            </a:extLst>
          </p:cNvPr>
          <p:cNvSpPr/>
          <p:nvPr/>
        </p:nvSpPr>
        <p:spPr>
          <a:xfrm>
            <a:off x="6964455" y="2479233"/>
            <a:ext cx="193438" cy="226554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Right Arrow 11">
            <a:extLst>
              <a:ext uri="{FF2B5EF4-FFF2-40B4-BE49-F238E27FC236}">
                <a16:creationId xmlns:a16="http://schemas.microsoft.com/office/drawing/2014/main" id="{B9DAF6CC-E578-4F22-A63A-C6251D288577}"/>
              </a:ext>
            </a:extLst>
          </p:cNvPr>
          <p:cNvSpPr/>
          <p:nvPr/>
        </p:nvSpPr>
        <p:spPr>
          <a:xfrm>
            <a:off x="8496422" y="2467094"/>
            <a:ext cx="193438" cy="226554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9" name="Right Arrow 11">
            <a:extLst>
              <a:ext uri="{FF2B5EF4-FFF2-40B4-BE49-F238E27FC236}">
                <a16:creationId xmlns:a16="http://schemas.microsoft.com/office/drawing/2014/main" id="{3A608DCD-2643-43A0-9A6D-85DEA515B761}"/>
              </a:ext>
            </a:extLst>
          </p:cNvPr>
          <p:cNvSpPr/>
          <p:nvPr/>
        </p:nvSpPr>
        <p:spPr>
          <a:xfrm>
            <a:off x="10020935" y="2467094"/>
            <a:ext cx="193438" cy="226554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FD1196F-2675-4F1E-A1F5-67E8D08ED40D}"/>
              </a:ext>
            </a:extLst>
          </p:cNvPr>
          <p:cNvSpPr txBox="1"/>
          <p:nvPr/>
        </p:nvSpPr>
        <p:spPr>
          <a:xfrm>
            <a:off x="5707591" y="2948394"/>
            <a:ext cx="1287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000" dirty="0"/>
              <a:t>BBS service authorizes the card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B2EB215-261E-4380-919C-1F9DA59B96C3}"/>
              </a:ext>
            </a:extLst>
          </p:cNvPr>
          <p:cNvSpPr txBox="1"/>
          <p:nvPr/>
        </p:nvSpPr>
        <p:spPr>
          <a:xfrm>
            <a:off x="8741105" y="2918794"/>
            <a:ext cx="1287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000" dirty="0"/>
              <a:t>Payment is processed on successful Paymentech callout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9714CFB-6838-48FA-BA56-9D091205286A}"/>
              </a:ext>
            </a:extLst>
          </p:cNvPr>
          <p:cNvSpPr txBox="1"/>
          <p:nvPr/>
        </p:nvSpPr>
        <p:spPr>
          <a:xfrm>
            <a:off x="10274132" y="2948394"/>
            <a:ext cx="12877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000" dirty="0"/>
              <a:t>Payment settlement process starts after successful payment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8052" y="2921720"/>
            <a:ext cx="262159" cy="282041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2577737" y="3633145"/>
            <a:ext cx="9266933" cy="2580751"/>
          </a:xfrm>
          <a:prstGeom prst="roundRect">
            <a:avLst/>
          </a:prstGeom>
          <a:noFill/>
          <a:ln w="38100"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ight Arrow 5"/>
          <p:cNvSpPr/>
          <p:nvPr/>
        </p:nvSpPr>
        <p:spPr>
          <a:xfrm>
            <a:off x="907553" y="5549653"/>
            <a:ext cx="1496013" cy="829882"/>
          </a:xfrm>
          <a:prstGeom prst="rightArrow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b="1" dirty="0"/>
              <a:t>QA Touchpoints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123444" y="3781716"/>
            <a:ext cx="1270462" cy="1615827"/>
          </a:xfrm>
          <a:prstGeom prst="rect">
            <a:avLst/>
          </a:prstGeom>
          <a:ln w="28575">
            <a:solidFill>
              <a:schemeClr val="tx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sz="900" dirty="0">
                <a:latin typeface="Calibri" panose="020F0502020204030204" pitchFamily="34" charset="0"/>
              </a:rPr>
              <a:t>Encrypted payment token, encapsulates the information needed to complete a payment transaction, including the device-specific account number (DPAN), the amount, and a unique, one-time-use cryptogram.</a:t>
            </a:r>
          </a:p>
        </p:txBody>
      </p:sp>
      <p:sp>
        <p:nvSpPr>
          <p:cNvPr id="35" name="Rectangle 34"/>
          <p:cNvSpPr/>
          <p:nvPr/>
        </p:nvSpPr>
        <p:spPr>
          <a:xfrm>
            <a:off x="7309596" y="3929313"/>
            <a:ext cx="1186825" cy="1477328"/>
          </a:xfrm>
          <a:prstGeom prst="rect">
            <a:avLst/>
          </a:prstGeom>
          <a:ln w="28575">
            <a:solidFill>
              <a:schemeClr val="tx1"/>
            </a:solidFill>
            <a:prstDash val="dash"/>
          </a:ln>
        </p:spPr>
        <p:txBody>
          <a:bodyPr wrap="square">
            <a:spAutoFit/>
          </a:bodyPr>
          <a:lstStyle/>
          <a:p>
            <a:r>
              <a:rPr lang="en-US" sz="900" dirty="0"/>
              <a:t>Apple’s tokenized version of the customer’s card, as well as a cryptogram and ECI indicator </a:t>
            </a:r>
            <a:r>
              <a:rPr lang="en-US" sz="900" dirty="0" smtClean="0"/>
              <a:t>will </a:t>
            </a:r>
            <a:r>
              <a:rPr lang="en-US" sz="900" dirty="0"/>
              <a:t>be passed to the Paymentech Orbital Gateway to unencrypt and authorize payment.</a:t>
            </a:r>
            <a:endParaRPr lang="en-SG" sz="900" dirty="0"/>
          </a:p>
        </p:txBody>
      </p:sp>
      <p:sp>
        <p:nvSpPr>
          <p:cNvPr id="36" name="Rounded Rectangle 35"/>
          <p:cNvSpPr/>
          <p:nvPr/>
        </p:nvSpPr>
        <p:spPr>
          <a:xfrm>
            <a:off x="2456597" y="6523630"/>
            <a:ext cx="395785" cy="20471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7" name="TextBox 36"/>
          <p:cNvSpPr txBox="1"/>
          <p:nvPr/>
        </p:nvSpPr>
        <p:spPr>
          <a:xfrm>
            <a:off x="2939804" y="6523630"/>
            <a:ext cx="10392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dirty="0"/>
              <a:t>Indy QA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3905534" y="6553198"/>
            <a:ext cx="395785" cy="20471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9" name="TextBox 38"/>
          <p:cNvSpPr txBox="1"/>
          <p:nvPr/>
        </p:nvSpPr>
        <p:spPr>
          <a:xfrm>
            <a:off x="4301319" y="6519683"/>
            <a:ext cx="30492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200" dirty="0"/>
              <a:t>External Systems for Apple Pay Services</a:t>
            </a:r>
          </a:p>
        </p:txBody>
      </p:sp>
    </p:spTree>
    <p:extLst>
      <p:ext uri="{BB962C8B-B14F-4D97-AF65-F5344CB8AC3E}">
        <p14:creationId xmlns:p14="http://schemas.microsoft.com/office/powerpoint/2010/main" val="1926868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3720" y="1186761"/>
            <a:ext cx="10910998" cy="56881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Rectangle 312"/>
          <p:cNvSpPr txBox="1">
            <a:spLocks noChangeArrowheads="1"/>
          </p:cNvSpPr>
          <p:nvPr/>
        </p:nvSpPr>
        <p:spPr>
          <a:xfrm>
            <a:off x="134928" y="191877"/>
            <a:ext cx="10472112" cy="565769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800" dirty="0"/>
              <a:t>Apple Pay Work Flow </a:t>
            </a: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A939469B-1E39-4135-99B9-14F36118C6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4250755-824C-4731-87F4-10C7545725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C38397-FAED-4191-B29A-6C6FB305464B}"/>
              </a:ext>
            </a:extLst>
          </p:cNvPr>
          <p:cNvSpPr/>
          <p:nvPr/>
        </p:nvSpPr>
        <p:spPr>
          <a:xfrm>
            <a:off x="1402715" y="8946724"/>
            <a:ext cx="5610225" cy="65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0DBB609D-80B5-43F8-946D-67C5AFED9EC0}"/>
              </a:ext>
            </a:extLst>
          </p:cNvPr>
          <p:cNvSpPr/>
          <p:nvPr/>
        </p:nvSpPr>
        <p:spPr>
          <a:xfrm>
            <a:off x="1988185" y="9041974"/>
            <a:ext cx="146050" cy="138430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9372CD69-BD31-455E-8549-B927B14A39F6}"/>
              </a:ext>
            </a:extLst>
          </p:cNvPr>
          <p:cNvSpPr/>
          <p:nvPr/>
        </p:nvSpPr>
        <p:spPr>
          <a:xfrm>
            <a:off x="5135245" y="9054674"/>
            <a:ext cx="146050" cy="138430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2CA3B08D-FB64-47FD-A3FD-859E60A90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8429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7968C9C2-C8A5-45E4-8844-208BB7152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63" y="225286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2419721" y="4692212"/>
            <a:ext cx="1" cy="527263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355285" y="1833673"/>
            <a:ext cx="4075" cy="400562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1837487" y="2236011"/>
            <a:ext cx="1463110" cy="2446895"/>
            <a:chOff x="3529813" y="2236011"/>
            <a:chExt cx="1463110" cy="2446895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3529813" y="2236011"/>
              <a:ext cx="1196915" cy="2446895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3700564" y="2614931"/>
              <a:ext cx="129235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SG" sz="1000" b="1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4288466" y="2121168"/>
            <a:ext cx="1415872" cy="2446895"/>
            <a:chOff x="5862164" y="2203483"/>
            <a:chExt cx="1415872" cy="2446895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62164" y="2203483"/>
              <a:ext cx="1196915" cy="2446895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5985677" y="2546108"/>
              <a:ext cx="129235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sz="1000" b="1" dirty="0"/>
                <a:t>Payment </a:t>
              </a: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4114442" y="4610608"/>
            <a:ext cx="19214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200" b="1" dirty="0"/>
              <a:t>Pay with Touch Id / Face Id 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76879" y="5299873"/>
            <a:ext cx="276446" cy="267169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51007" y="5183834"/>
            <a:ext cx="10910998" cy="56881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dirty="0">
                <a:solidFill>
                  <a:schemeClr val="tx1"/>
                </a:solidFill>
              </a:rPr>
              <a:t>                  </a:t>
            </a:r>
            <a:endParaRPr lang="en-SG" sz="1000" b="1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172212" y="5345440"/>
            <a:ext cx="460713" cy="2456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4" name="Rectangle 43"/>
          <p:cNvSpPr/>
          <p:nvPr/>
        </p:nvSpPr>
        <p:spPr>
          <a:xfrm>
            <a:off x="4333611" y="5208886"/>
            <a:ext cx="1747284" cy="3269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00" b="1" dirty="0">
                <a:solidFill>
                  <a:schemeClr val="tx1"/>
                </a:solidFill>
              </a:rPr>
              <a:t>Valid Touch / Face Id 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4932067" y="4812439"/>
            <a:ext cx="0" cy="419197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932067" y="5616136"/>
            <a:ext cx="431" cy="323129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585909" y="5960668"/>
            <a:ext cx="10910998" cy="568815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9" name="Rectangle 48"/>
          <p:cNvSpPr/>
          <p:nvPr/>
        </p:nvSpPr>
        <p:spPr>
          <a:xfrm>
            <a:off x="4261154" y="6047029"/>
            <a:ext cx="1747284" cy="3269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00" b="1" dirty="0">
                <a:solidFill>
                  <a:schemeClr val="tx1"/>
                </a:solidFill>
              </a:rPr>
              <a:t>Create Cryptogram</a:t>
            </a:r>
            <a:br>
              <a:rPr lang="en-SG" sz="1000" b="1" dirty="0">
                <a:solidFill>
                  <a:schemeClr val="tx1"/>
                </a:solidFill>
              </a:rPr>
            </a:br>
            <a:r>
              <a:rPr lang="en-SG" sz="1000" b="1" dirty="0">
                <a:solidFill>
                  <a:schemeClr val="tx1"/>
                </a:solidFill>
              </a:rPr>
              <a:t>Encrypt Customer Information </a:t>
            </a:r>
          </a:p>
        </p:txBody>
      </p:sp>
      <p:sp>
        <p:nvSpPr>
          <p:cNvPr id="51" name="Oval 50"/>
          <p:cNvSpPr/>
          <p:nvPr/>
        </p:nvSpPr>
        <p:spPr>
          <a:xfrm>
            <a:off x="6369553" y="3416267"/>
            <a:ext cx="127591" cy="14652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53" name="Straight Connector 52"/>
          <p:cNvCxnSpPr/>
          <p:nvPr/>
        </p:nvCxnSpPr>
        <p:spPr>
          <a:xfrm>
            <a:off x="5825896" y="5444090"/>
            <a:ext cx="504657" cy="0"/>
          </a:xfrm>
          <a:prstGeom prst="line">
            <a:avLst/>
          </a:prstGeom>
          <a:ln w="222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5501368" y="6285900"/>
            <a:ext cx="822595" cy="2273"/>
          </a:xfrm>
          <a:prstGeom prst="line">
            <a:avLst/>
          </a:prstGeom>
          <a:ln w="222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450575" y="3459097"/>
            <a:ext cx="898663" cy="10794"/>
          </a:xfrm>
          <a:prstGeom prst="line">
            <a:avLst/>
          </a:prstGeom>
          <a:ln w="222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/>
          <p:cNvSpPr/>
          <p:nvPr/>
        </p:nvSpPr>
        <p:spPr>
          <a:xfrm>
            <a:off x="7912734" y="1452261"/>
            <a:ext cx="127591" cy="14652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1" name="Oval 60"/>
          <p:cNvSpPr/>
          <p:nvPr/>
        </p:nvSpPr>
        <p:spPr>
          <a:xfrm>
            <a:off x="6355371" y="5358487"/>
            <a:ext cx="127591" cy="14652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2" name="Oval 61"/>
          <p:cNvSpPr/>
          <p:nvPr/>
        </p:nvSpPr>
        <p:spPr>
          <a:xfrm>
            <a:off x="6327013" y="6212637"/>
            <a:ext cx="127591" cy="14652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6454213" y="1470051"/>
            <a:ext cx="2394831" cy="1117"/>
          </a:xfrm>
          <a:prstGeom prst="straightConnector1">
            <a:avLst/>
          </a:prstGeom>
          <a:ln w="2222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1571078" y="1392822"/>
            <a:ext cx="1560189" cy="2727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b="1" dirty="0">
                <a:solidFill>
                  <a:schemeClr val="tx1"/>
                </a:solidFill>
              </a:rPr>
              <a:t>Select Apple Pay Payment method</a:t>
            </a:r>
          </a:p>
        </p:txBody>
      </p:sp>
      <p:sp>
        <p:nvSpPr>
          <p:cNvPr id="64" name="Rectangle 63"/>
          <p:cNvSpPr/>
          <p:nvPr/>
        </p:nvSpPr>
        <p:spPr>
          <a:xfrm>
            <a:off x="7127282" y="1253892"/>
            <a:ext cx="1267278" cy="4878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1200" b="1" dirty="0">
                <a:solidFill>
                  <a:schemeClr val="tx1"/>
                </a:solidFill>
              </a:rPr>
              <a:t>Customer &amp;</a:t>
            </a:r>
            <a:br>
              <a:rPr lang="en-SG" sz="1200" b="1" dirty="0">
                <a:solidFill>
                  <a:schemeClr val="tx1"/>
                </a:solidFill>
              </a:rPr>
            </a:br>
            <a:r>
              <a:rPr lang="en-SG" sz="1200" b="1" dirty="0">
                <a:solidFill>
                  <a:schemeClr val="tx1"/>
                </a:solidFill>
              </a:rPr>
              <a:t>Payment </a:t>
            </a:r>
            <a:br>
              <a:rPr lang="en-SG" sz="1200" b="1" dirty="0">
                <a:solidFill>
                  <a:schemeClr val="tx1"/>
                </a:solidFill>
              </a:rPr>
            </a:br>
            <a:r>
              <a:rPr lang="en-SG" sz="1200" b="1" dirty="0">
                <a:solidFill>
                  <a:schemeClr val="tx1"/>
                </a:solidFill>
              </a:rPr>
              <a:t>Information </a:t>
            </a:r>
          </a:p>
        </p:txBody>
      </p:sp>
      <p:sp>
        <p:nvSpPr>
          <p:cNvPr id="68" name="Rectangle 67"/>
          <p:cNvSpPr/>
          <p:nvPr/>
        </p:nvSpPr>
        <p:spPr>
          <a:xfrm>
            <a:off x="8606192" y="1361483"/>
            <a:ext cx="1139955" cy="2727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b="1" dirty="0">
                <a:solidFill>
                  <a:schemeClr val="tx1"/>
                </a:solidFill>
              </a:rPr>
              <a:t>Decrypt</a:t>
            </a:r>
          </a:p>
        </p:txBody>
      </p:sp>
      <p:sp>
        <p:nvSpPr>
          <p:cNvPr id="74" name="Rectangle 73"/>
          <p:cNvSpPr/>
          <p:nvPr/>
        </p:nvSpPr>
        <p:spPr>
          <a:xfrm>
            <a:off x="8830776" y="3023879"/>
            <a:ext cx="811078" cy="62808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  <a:shade val="30000"/>
                  <a:satMod val="115000"/>
                </a:schemeClr>
              </a:gs>
              <a:gs pos="50000">
                <a:schemeClr val="accent6">
                  <a:lumMod val="75000"/>
                  <a:shade val="67500"/>
                  <a:satMod val="115000"/>
                </a:schemeClr>
              </a:gs>
              <a:gs pos="100000">
                <a:schemeClr val="accent6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1200" b="1" dirty="0">
                <a:solidFill>
                  <a:schemeClr val="bg1"/>
                </a:solidFill>
              </a:rPr>
              <a:t>Payment </a:t>
            </a:r>
            <a:br>
              <a:rPr lang="en-SG" sz="1200" b="1" dirty="0">
                <a:solidFill>
                  <a:schemeClr val="bg1"/>
                </a:solidFill>
              </a:rPr>
            </a:br>
            <a:r>
              <a:rPr lang="en-SG" sz="1200" b="1" dirty="0">
                <a:solidFill>
                  <a:schemeClr val="bg1"/>
                </a:solidFill>
              </a:rPr>
              <a:t>Provider</a:t>
            </a:r>
          </a:p>
        </p:txBody>
      </p:sp>
      <p:cxnSp>
        <p:nvCxnSpPr>
          <p:cNvPr id="75" name="Straight Arrow Connector 74"/>
          <p:cNvCxnSpPr/>
          <p:nvPr/>
        </p:nvCxnSpPr>
        <p:spPr>
          <a:xfrm flipH="1">
            <a:off x="9136566" y="1705347"/>
            <a:ext cx="8204" cy="1255014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7239150" y="2252869"/>
            <a:ext cx="1757947" cy="2446895"/>
            <a:chOff x="8303679" y="2252869"/>
            <a:chExt cx="1757947" cy="2446895"/>
          </a:xfrm>
        </p:grpSpPr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03679" y="2252869"/>
              <a:ext cx="1196915" cy="2446895"/>
            </a:xfrm>
            <a:prstGeom prst="rect">
              <a:avLst/>
            </a:prstGeom>
          </p:spPr>
        </p:pic>
        <p:sp>
          <p:nvSpPr>
            <p:cNvPr id="77" name="TextBox 76"/>
            <p:cNvSpPr txBox="1"/>
            <p:nvPr/>
          </p:nvSpPr>
          <p:spPr>
            <a:xfrm>
              <a:off x="8357362" y="2535558"/>
              <a:ext cx="17042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sz="1000" b="1" dirty="0"/>
                <a:t>Payment </a:t>
              </a:r>
              <a:br>
                <a:rPr lang="en-SG" sz="1000" b="1" dirty="0"/>
              </a:br>
              <a:r>
                <a:rPr lang="en-SG" sz="1000" b="1" dirty="0"/>
                <a:t>Confirmed</a:t>
              </a:r>
            </a:p>
          </p:txBody>
        </p:sp>
      </p:grpSp>
      <p:cxnSp>
        <p:nvCxnSpPr>
          <p:cNvPr id="79" name="Straight Arrow Connector 78"/>
          <p:cNvCxnSpPr>
            <a:stCxn id="74" idx="1"/>
          </p:cNvCxnSpPr>
          <p:nvPr/>
        </p:nvCxnSpPr>
        <p:spPr>
          <a:xfrm flipH="1">
            <a:off x="8436065" y="3337919"/>
            <a:ext cx="394711" cy="704"/>
          </a:xfrm>
          <a:prstGeom prst="straightConnector1">
            <a:avLst/>
          </a:prstGeom>
          <a:ln w="2222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0" name="Picture 7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0018" y="6053920"/>
            <a:ext cx="243712" cy="236202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6202" y="1404621"/>
            <a:ext cx="213731" cy="218240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4BE3795-58FD-49C1-9440-F7A5BCDABE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64492" y="3902622"/>
            <a:ext cx="575069" cy="1026106"/>
          </a:xfrm>
          <a:prstGeom prst="rect">
            <a:avLst/>
          </a:prstGeom>
          <a:ln>
            <a:noFill/>
          </a:ln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6A1D5848-DEBC-4E4F-92CF-7A9C0BC9FD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12541" y="3572123"/>
            <a:ext cx="421149" cy="851834"/>
          </a:xfrm>
          <a:prstGeom prst="rect">
            <a:avLst/>
          </a:prstGeom>
        </p:spPr>
      </p:pic>
      <p:cxnSp>
        <p:nvCxnSpPr>
          <p:cNvPr id="57" name="Straight Arrow Connector 56"/>
          <p:cNvCxnSpPr/>
          <p:nvPr/>
        </p:nvCxnSpPr>
        <p:spPr>
          <a:xfrm flipV="1">
            <a:off x="6401497" y="1455670"/>
            <a:ext cx="6590" cy="4790191"/>
          </a:xfrm>
          <a:prstGeom prst="straightConnector1">
            <a:avLst/>
          </a:prstGeom>
          <a:ln w="22225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3" name="Picture 92">
            <a:extLst>
              <a:ext uri="{FF2B5EF4-FFF2-40B4-BE49-F238E27FC236}">
                <a16:creationId xmlns:a16="http://schemas.microsoft.com/office/drawing/2014/main" id="{D8AE4C2E-178C-48C7-9BFC-8492DC311DE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33055" y="3728605"/>
            <a:ext cx="549667" cy="109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4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12"/>
          <p:cNvSpPr txBox="1">
            <a:spLocks noChangeArrowheads="1"/>
          </p:cNvSpPr>
          <p:nvPr/>
        </p:nvSpPr>
        <p:spPr>
          <a:xfrm>
            <a:off x="134928" y="191877"/>
            <a:ext cx="10472112" cy="565769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800" dirty="0"/>
              <a:t>Technical Flow </a:t>
            </a:r>
          </a:p>
        </p:txBody>
      </p:sp>
      <p:sp>
        <p:nvSpPr>
          <p:cNvPr id="6" name="Rectangle 5"/>
          <p:cNvSpPr/>
          <p:nvPr/>
        </p:nvSpPr>
        <p:spPr>
          <a:xfrm>
            <a:off x="313829" y="5350768"/>
            <a:ext cx="1114046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000" dirty="0"/>
              <a:t>When customer selects option on the payment page titled as “Apple Pay”, a pop-up window will display the payment information including the amount to validate the amount.</a:t>
            </a:r>
          </a:p>
          <a:p>
            <a:pPr lvl="0"/>
            <a:endParaRPr lang="en-SG" sz="1000" dirty="0"/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sz="1000" dirty="0"/>
              <a:t>To make a payment user will be prompted to scan their finger or face depends on iPhone device/model. 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sz="1000" dirty="0"/>
              <a:t>Once authorization is successful, a payment “bundle” is created and passed from the Mobile app to BEAM     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US" sz="1000" dirty="0"/>
              <a:t>Bundle contains two portions </a:t>
            </a:r>
            <a:endParaRPr lang="en-SG" sz="1000" dirty="0"/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000" dirty="0"/>
              <a:t>Unencrypted portion contains information such as the vender (MC, Visa, AmEx, Discover), card type (credit/debit) and billing contact info (zip). </a:t>
            </a:r>
            <a:endParaRPr lang="en-SG" sz="1000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000" dirty="0"/>
              <a:t>Other part is Encrypted portion, unencrypted payload will contain DPAN, which is Apple’s tokenized version of the customer’s card, as well as a cryptogram and ECI indicator which will be passed to  the </a:t>
            </a:r>
            <a:r>
              <a:rPr lang="en-US" sz="1000" dirty="0" err="1"/>
              <a:t>Paymentech</a:t>
            </a:r>
            <a:r>
              <a:rPr lang="en-US" sz="1000" dirty="0"/>
              <a:t> Orbital Gateway to unencrypt and authorize payment.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928" y="982639"/>
            <a:ext cx="9937120" cy="439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71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12"/>
          <p:cNvSpPr txBox="1">
            <a:spLocks noChangeArrowheads="1"/>
          </p:cNvSpPr>
          <p:nvPr/>
        </p:nvSpPr>
        <p:spPr>
          <a:xfrm>
            <a:off x="134928" y="191877"/>
            <a:ext cx="10472112" cy="565769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800" dirty="0"/>
              <a:t>Functional Testing : Sample 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FDC83C-7582-40D2-B117-A5693A08BB70}"/>
              </a:ext>
            </a:extLst>
          </p:cNvPr>
          <p:cNvSpPr txBox="1"/>
          <p:nvPr/>
        </p:nvSpPr>
        <p:spPr>
          <a:xfrm>
            <a:off x="134928" y="955766"/>
            <a:ext cx="11005512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Service:</a:t>
            </a:r>
            <a:r>
              <a:rPr lang="en-US" sz="1200" dirty="0"/>
              <a:t> Apple Pay Payment</a:t>
            </a:r>
          </a:p>
          <a:p>
            <a:r>
              <a:rPr lang="en-US" sz="1200" dirty="0"/>
              <a:t>Makes a payment on a policy using Apple Pay</a:t>
            </a:r>
          </a:p>
          <a:p>
            <a:r>
              <a:rPr lang="en-US" sz="1200" b="1" dirty="0"/>
              <a:t>Endpoint URL:</a:t>
            </a:r>
            <a:r>
              <a:rPr lang="en-US" sz="1200" dirty="0"/>
              <a:t> </a:t>
            </a:r>
            <a:r>
              <a:rPr lang="en-US" sz="1200" u="sng" dirty="0">
                <a:hlinkClick r:id="rId2"/>
              </a:rPr>
              <a:t>https://billingbbs-ut1.geico.net/billingbusinessservice/policy/{policyId}/applepaypayment</a:t>
            </a:r>
            <a:endParaRPr lang="en-US" sz="1200" dirty="0"/>
          </a:p>
          <a:p>
            <a:r>
              <a:rPr lang="en-US" sz="1200" b="1" dirty="0"/>
              <a:t>Verb:</a:t>
            </a:r>
            <a:r>
              <a:rPr lang="en-US" sz="1200" dirty="0"/>
              <a:t> POST</a:t>
            </a:r>
          </a:p>
          <a:p>
            <a:r>
              <a:rPr lang="en-US" sz="1200" dirty="0"/>
              <a:t>URI Parameters:</a:t>
            </a:r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b="1" dirty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2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200" dirty="0"/>
              <a:t>Sample Request:</a:t>
            </a:r>
          </a:p>
          <a:p>
            <a:r>
              <a:rPr lang="en-US" sz="1200" dirty="0"/>
              <a:t>{</a:t>
            </a:r>
          </a:p>
          <a:p>
            <a:r>
              <a:rPr lang="en-US" sz="1200" dirty="0"/>
              <a:t>  "Bundle": {</a:t>
            </a:r>
          </a:p>
          <a:p>
            <a:r>
              <a:rPr lang="en-US" sz="1200" dirty="0"/>
              <a:t>    "</a:t>
            </a:r>
            <a:r>
              <a:rPr lang="en-US" sz="1200" dirty="0" err="1"/>
              <a:t>PaymentMethod</a:t>
            </a:r>
            <a:r>
              <a:rPr lang="en-US" sz="1200" dirty="0"/>
              <a:t>": {</a:t>
            </a:r>
          </a:p>
          <a:p>
            <a:r>
              <a:rPr lang="en-US" sz="1200" dirty="0"/>
              <a:t>      "</a:t>
            </a:r>
            <a:r>
              <a:rPr lang="en-US" sz="1200" dirty="0" err="1"/>
              <a:t>PaymentMethodDetails</a:t>
            </a:r>
            <a:r>
              <a:rPr lang="en-US" sz="1200" dirty="0"/>
              <a:t>": "sample string 1",</a:t>
            </a:r>
          </a:p>
          <a:p>
            <a:r>
              <a:rPr lang="en-US" sz="1200" dirty="0"/>
              <a:t>      "</a:t>
            </a:r>
            <a:r>
              <a:rPr lang="en-US" sz="1200" dirty="0" err="1"/>
              <a:t>PaymentMethodNetwork</a:t>
            </a:r>
            <a:r>
              <a:rPr lang="en-US" sz="1200" dirty="0"/>
              <a:t>": "sample string 2",</a:t>
            </a:r>
          </a:p>
          <a:p>
            <a:r>
              <a:rPr lang="en-US" sz="1200" dirty="0"/>
              <a:t>      "</a:t>
            </a:r>
            <a:r>
              <a:rPr lang="en-US" sz="1200" dirty="0" err="1"/>
              <a:t>PaymentMethodType</a:t>
            </a:r>
            <a:r>
              <a:rPr lang="en-US" sz="1200" dirty="0"/>
              <a:t>": "sample string 3"</a:t>
            </a:r>
          </a:p>
          <a:p>
            <a:r>
              <a:rPr lang="en-US" sz="1200" dirty="0"/>
              <a:t>    },</a:t>
            </a:r>
          </a:p>
          <a:p>
            <a:r>
              <a:rPr lang="en-US" sz="1200" dirty="0"/>
              <a:t>    "</a:t>
            </a:r>
            <a:r>
              <a:rPr lang="en-US" sz="1200" dirty="0" err="1"/>
              <a:t>BillingContact</a:t>
            </a:r>
            <a:r>
              <a:rPr lang="en-US" sz="1200" dirty="0"/>
              <a:t>": {</a:t>
            </a:r>
          </a:p>
          <a:p>
            <a:r>
              <a:rPr lang="en-US" sz="1200" dirty="0"/>
              <a:t>      "</a:t>
            </a:r>
            <a:r>
              <a:rPr lang="en-US" sz="1200" dirty="0" err="1"/>
              <a:t>AccountName</a:t>
            </a:r>
            <a:r>
              <a:rPr lang="en-US" sz="1200" dirty="0"/>
              <a:t>": "Alex",</a:t>
            </a:r>
          </a:p>
          <a:p>
            <a:r>
              <a:rPr lang="en-US" sz="1200" dirty="0"/>
              <a:t>      "</a:t>
            </a:r>
            <a:r>
              <a:rPr lang="en-US" sz="1200" dirty="0" err="1"/>
              <a:t>PostalCode</a:t>
            </a:r>
            <a:r>
              <a:rPr lang="en-US" sz="1200" dirty="0"/>
              <a:t>": "sample string 1"</a:t>
            </a:r>
          </a:p>
          <a:p>
            <a:r>
              <a:rPr lang="en-US" sz="1200" dirty="0"/>
              <a:t>    },</a:t>
            </a:r>
          </a:p>
          <a:p>
            <a:r>
              <a:rPr lang="en-US" sz="1200" dirty="0"/>
              <a:t>    "</a:t>
            </a:r>
            <a:r>
              <a:rPr lang="en-US" sz="1200" dirty="0" err="1"/>
              <a:t>PaymentData</a:t>
            </a:r>
            <a:r>
              <a:rPr lang="en-US" sz="1200" dirty="0"/>
              <a:t>": "sample string 1"</a:t>
            </a:r>
          </a:p>
          <a:p>
            <a:r>
              <a:rPr lang="en-US" sz="1200" dirty="0"/>
              <a:t>  }</a:t>
            </a:r>
          </a:p>
          <a:p>
            <a:r>
              <a:rPr lang="en-US" sz="1200" dirty="0"/>
              <a:t>}</a:t>
            </a:r>
          </a:p>
          <a:p>
            <a:endParaRPr lang="en-US" sz="1200" dirty="0"/>
          </a:p>
          <a:p>
            <a:endParaRPr lang="en-US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241608" y="1904492"/>
          <a:ext cx="5937250" cy="5055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86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92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92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Name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Description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Type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policyId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policy ID the payment is being made against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string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134928" y="5261589"/>
          <a:ext cx="5937250" cy="14514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68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8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Parameter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PaymentMethodDetails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The payment method with Card last 4 digits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PaymentMethodNetwork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AmEx, Discover, Master Card or Visa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PaymentMethodType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Credit or Debit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billingContact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The billing contact details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accountName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The account holder name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postalCode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The postal code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paymentData: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Apple pay bundle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93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12"/>
          <p:cNvSpPr txBox="1">
            <a:spLocks noChangeArrowheads="1"/>
          </p:cNvSpPr>
          <p:nvPr/>
        </p:nvSpPr>
        <p:spPr>
          <a:xfrm>
            <a:off x="134928" y="191877"/>
            <a:ext cx="10472112" cy="565769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US" sz="2800" dirty="0"/>
              <a:t>Apple Pay Production Metrics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FDC83C-7582-40D2-B117-A5693A08BB70}"/>
              </a:ext>
            </a:extLst>
          </p:cNvPr>
          <p:cNvSpPr txBox="1"/>
          <p:nvPr/>
        </p:nvSpPr>
        <p:spPr>
          <a:xfrm>
            <a:off x="134928" y="1244357"/>
            <a:ext cx="10908176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pPr>
              <a:spcBef>
                <a:spcPts val="600"/>
              </a:spcBef>
              <a:defRPr/>
            </a:pP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defRPr/>
            </a:pP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1200" b="1" dirty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-US" sz="12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dirty="0"/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A939469B-1E39-4135-99B9-14F36118C6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4250755-824C-4731-87F4-10C7545725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C38397-FAED-4191-B29A-6C6FB305464B}"/>
              </a:ext>
            </a:extLst>
          </p:cNvPr>
          <p:cNvSpPr/>
          <p:nvPr/>
        </p:nvSpPr>
        <p:spPr>
          <a:xfrm>
            <a:off x="1402715" y="8946724"/>
            <a:ext cx="5610225" cy="65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0DBB609D-80B5-43F8-946D-67C5AFED9EC0}"/>
              </a:ext>
            </a:extLst>
          </p:cNvPr>
          <p:cNvSpPr/>
          <p:nvPr/>
        </p:nvSpPr>
        <p:spPr>
          <a:xfrm>
            <a:off x="1988185" y="9041974"/>
            <a:ext cx="146050" cy="138430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9372CD69-BD31-455E-8549-B927B14A39F6}"/>
              </a:ext>
            </a:extLst>
          </p:cNvPr>
          <p:cNvSpPr/>
          <p:nvPr/>
        </p:nvSpPr>
        <p:spPr>
          <a:xfrm>
            <a:off x="5135245" y="9054674"/>
            <a:ext cx="146050" cy="138430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2CA3B08D-FB64-47FD-A3FD-859E60A90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8429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7968C9C2-C8A5-45E4-8844-208BB7152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30017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25D94791-A915-43D4-8706-CA7422D4054E}"/>
              </a:ext>
            </a:extLst>
          </p:cNvPr>
          <p:cNvSpPr txBox="1">
            <a:spLocks/>
          </p:cNvSpPr>
          <p:nvPr/>
        </p:nvSpPr>
        <p:spPr>
          <a:xfrm>
            <a:off x="274320" y="4850050"/>
            <a:ext cx="11511915" cy="5334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en-US" dirty="0">
                <a:solidFill>
                  <a:srgbClr val="0070C0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Apple Pay transactions from 7/20 to 9/13 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6436775"/>
              </p:ext>
            </p:extLst>
          </p:nvPr>
        </p:nvGraphicFramePr>
        <p:xfrm>
          <a:off x="616921" y="5418917"/>
          <a:ext cx="7157351" cy="1158643"/>
        </p:xfrm>
        <a:graphic>
          <a:graphicData uri="http://schemas.openxmlformats.org/drawingml/2006/table">
            <a:tbl>
              <a:tblPr firstRow="1" firstCol="1" bandRow="1"/>
              <a:tblGrid>
                <a:gridCol w="1349397">
                  <a:extLst>
                    <a:ext uri="{9D8B030D-6E8A-4147-A177-3AD203B41FA5}">
                      <a16:colId xmlns:a16="http://schemas.microsoft.com/office/drawing/2014/main" val="1676789853"/>
                    </a:ext>
                  </a:extLst>
                </a:gridCol>
                <a:gridCol w="2766382">
                  <a:extLst>
                    <a:ext uri="{9D8B030D-6E8A-4147-A177-3AD203B41FA5}">
                      <a16:colId xmlns:a16="http://schemas.microsoft.com/office/drawing/2014/main" val="3456821798"/>
                    </a:ext>
                  </a:extLst>
                </a:gridCol>
                <a:gridCol w="3041572">
                  <a:extLst>
                    <a:ext uri="{9D8B030D-6E8A-4147-A177-3AD203B41FA5}">
                      <a16:colId xmlns:a16="http://schemas.microsoft.com/office/drawing/2014/main" val="354123783"/>
                    </a:ext>
                  </a:extLst>
                </a:gridCol>
              </a:tblGrid>
              <a:tr h="289549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Apple Pay Production data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97B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393506"/>
                  </a:ext>
                </a:extLst>
              </a:tr>
              <a:tr h="29395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Captured Transactions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Authorized Transactions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6739637"/>
                  </a:ext>
                </a:extLst>
              </a:tr>
              <a:tr h="28756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Payments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1932</a:t>
                      </a:r>
                      <a:endParaRPr lang="en-SG" sz="1600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424550"/>
                  </a:ext>
                </a:extLst>
              </a:tr>
              <a:tr h="28756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Amount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US" sz="1600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$399,234.21 </a:t>
                      </a:r>
                      <a:endParaRPr lang="en-SG" sz="1600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$21,112.42 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2430340"/>
                  </a:ext>
                </a:extLst>
              </a:tr>
            </a:tbl>
          </a:graphicData>
        </a:graphic>
      </p:graphicFrame>
      <p:graphicFrame>
        <p:nvGraphicFramePr>
          <p:cNvPr id="19" name="Content Placeholder 6">
            <a:extLst>
              <a:ext uri="{FF2B5EF4-FFF2-40B4-BE49-F238E27FC236}">
                <a16:creationId xmlns:a16="http://schemas.microsoft.com/office/drawing/2014/main" id="{6AB78B8B-3D25-49E6-BDD9-EB35B73012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2222974"/>
              </p:ext>
            </p:extLst>
          </p:nvPr>
        </p:nvGraphicFramePr>
        <p:xfrm>
          <a:off x="405765" y="1514296"/>
          <a:ext cx="7118441" cy="32248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CDFE20-941D-48B7-9225-4857822A4335}"/>
              </a:ext>
            </a:extLst>
          </p:cNvPr>
          <p:cNvSpPr txBox="1"/>
          <p:nvPr/>
        </p:nvSpPr>
        <p:spPr>
          <a:xfrm>
            <a:off x="8453377" y="2549871"/>
            <a:ext cx="245909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 see a steady increase since the release of daily Apple Pay transactions. </a:t>
            </a:r>
          </a:p>
          <a:p>
            <a:pPr algn="l"/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 promotion via the Message Center for Apple Pay was published on August 1</a:t>
            </a:r>
            <a:r>
              <a:rPr lang="en-US" sz="1600" baseline="30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</a:t>
            </a:r>
            <a:r>
              <a:rPr lang="en-US" sz="1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25D94791-A915-43D4-8706-CA7422D4054E}"/>
              </a:ext>
            </a:extLst>
          </p:cNvPr>
          <p:cNvSpPr txBox="1">
            <a:spLocks/>
          </p:cNvSpPr>
          <p:nvPr/>
        </p:nvSpPr>
        <p:spPr>
          <a:xfrm>
            <a:off x="405765" y="1022969"/>
            <a:ext cx="5211264" cy="45467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None/>
            </a:pPr>
            <a:r>
              <a:rPr lang="en-US" dirty="0">
                <a:solidFill>
                  <a:srgbClr val="0070C0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rPr>
              <a:t>Apple Pay transactions by day</a:t>
            </a:r>
          </a:p>
        </p:txBody>
      </p:sp>
    </p:spTree>
    <p:extLst>
      <p:ext uri="{BB962C8B-B14F-4D97-AF65-F5344CB8AC3E}">
        <p14:creationId xmlns:p14="http://schemas.microsoft.com/office/powerpoint/2010/main" val="3613281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4C487C34A3B0498D3F1647EE2A9AC1" ma:contentTypeVersion="2" ma:contentTypeDescription="Create a new document." ma:contentTypeScope="" ma:versionID="f9f0522b070374fcc124aaa9868e1d0f">
  <xsd:schema xmlns:xsd="http://www.w3.org/2001/XMLSchema" xmlns:xs="http://www.w3.org/2001/XMLSchema" xmlns:p="http://schemas.microsoft.com/office/2006/metadata/properties" xmlns:ns2="3e49db27-82d5-4732-8bcf-ce394083adbf" targetNamespace="http://schemas.microsoft.com/office/2006/metadata/properties" ma:root="true" ma:fieldsID="4c5cf6d1bca437407dbda09ed7dbaae5" ns2:_="">
    <xsd:import namespace="3e49db27-82d5-4732-8bcf-ce394083adb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49db27-82d5-4732-8bcf-ce394083ad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FE3341-B442-49D2-8587-323227E006F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3e49db27-82d5-4732-8bcf-ce394083adbf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0F13A69-D639-4412-8F27-4C6E86D3FD6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7366912-234B-491A-8614-FF8ABAF701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49db27-82d5-4732-8bcf-ce394083adb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45083</TotalTime>
  <Words>880</Words>
  <Application>Microsoft Office PowerPoint</Application>
  <PresentationFormat>Widescreen</PresentationFormat>
  <Paragraphs>191</Paragraphs>
  <Slides>10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Lato</vt:lpstr>
      <vt:lpstr>Segoe UI</vt:lpstr>
      <vt:lpstr>Segoe UI Light</vt:lpstr>
      <vt:lpstr>Segoe UI Semibold</vt:lpstr>
      <vt:lpstr>Times New Roman</vt:lpstr>
      <vt:lpstr>Wingdings</vt:lpstr>
      <vt:lpstr>Office Theme</vt:lpstr>
      <vt:lpstr>Custom Design</vt:lpstr>
      <vt:lpstr>Microsoft Excel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Status Report Week of Feb 10 – Feb 16, 2011</dc:title>
  <dc:creator>Varaprasad Pasumarthi</dc:creator>
  <cp:lastModifiedBy>Archana Agarwal</cp:lastModifiedBy>
  <cp:revision>2248</cp:revision>
  <dcterms:created xsi:type="dcterms:W3CDTF">2017-11-01T01:20:24Z</dcterms:created>
  <dcterms:modified xsi:type="dcterms:W3CDTF">2019-09-20T16:34:11Z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0x0101001B4C487C34A3B0498D3F1647EE2A9AC1</vt:lpwstr>
  </property>
  <property fmtid="{D5CDD505-2E9C-101B-9397-08002B2CF9AE}" pid="3" name="MSIP_Label_f498151d-c45f-464e-9726-380fc091b72d_Enabled">
    <vt:lpwstr>True</vt:lpwstr>
  </property>
  <property fmtid="{D5CDD505-2E9C-101B-9397-08002B2CF9AE}" pid="4" name="MSIP_Label_f498151d-c45f-464e-9726-380fc091b72d_SiteId">
    <vt:lpwstr>7389d8c0-3607-465c-a69f-7d4426502912</vt:lpwstr>
  </property>
  <property fmtid="{D5CDD505-2E9C-101B-9397-08002B2CF9AE}" pid="5" name="MSIP_Label_f498151d-c45f-464e-9726-380fc091b72d_Owner">
    <vt:lpwstr>SMeera@geico.com</vt:lpwstr>
  </property>
  <property fmtid="{D5CDD505-2E9C-101B-9397-08002B2CF9AE}" pid="6" name="MSIP_Label_f498151d-c45f-464e-9726-380fc091b72d_SetDate">
    <vt:lpwstr>2019-09-04T14:55:14.0235558Z</vt:lpwstr>
  </property>
  <property fmtid="{D5CDD505-2E9C-101B-9397-08002B2CF9AE}" pid="7" name="MSIP_Label_f498151d-c45f-464e-9726-380fc091b72d_Name">
    <vt:lpwstr>Restricted Use</vt:lpwstr>
  </property>
  <property fmtid="{D5CDD505-2E9C-101B-9397-08002B2CF9AE}" pid="8" name="MSIP_Label_f498151d-c45f-464e-9726-380fc091b72d_Application">
    <vt:lpwstr>Microsoft Azure Information Protection</vt:lpwstr>
  </property>
  <property fmtid="{D5CDD505-2E9C-101B-9397-08002B2CF9AE}" pid="9" name="MSIP_Label_f498151d-c45f-464e-9726-380fc091b72d_ActionId">
    <vt:lpwstr>fbb6122b-d0a2-43f0-8632-79744f727840</vt:lpwstr>
  </property>
  <property fmtid="{D5CDD505-2E9C-101B-9397-08002B2CF9AE}" pid="10" name="MSIP_Label_f498151d-c45f-464e-9726-380fc091b72d_Extended_MSFT_Method">
    <vt:lpwstr>Automatic</vt:lpwstr>
  </property>
  <property fmtid="{D5CDD505-2E9C-101B-9397-08002B2CF9AE}" pid="11" name="Sensitivity">
    <vt:lpwstr>Restricted Use</vt:lpwstr>
  </property>
</Properties>
</file>

<file path=docProps/thumbnail.jpeg>
</file>